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27" r:id="rId2"/>
    <p:sldId id="328" r:id="rId3"/>
    <p:sldId id="257" r:id="rId4"/>
    <p:sldId id="309" r:id="rId5"/>
    <p:sldId id="298" r:id="rId6"/>
    <p:sldId id="299" r:id="rId7"/>
    <p:sldId id="301" r:id="rId8"/>
    <p:sldId id="317" r:id="rId9"/>
    <p:sldId id="323" r:id="rId10"/>
    <p:sldId id="324" r:id="rId11"/>
    <p:sldId id="32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9" autoAdjust="0"/>
    <p:restoredTop sz="94563" autoAdjust="0"/>
  </p:normalViewPr>
  <p:slideViewPr>
    <p:cSldViewPr snapToGrid="0" snapToObjects="1">
      <p:cViewPr>
        <p:scale>
          <a:sx n="90" d="100"/>
          <a:sy n="90" d="100"/>
        </p:scale>
        <p:origin x="-9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881DF-335F-47C2-BE1B-8B6E2DC89FD4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DF0EE-7802-48F1-9E25-B79B3D917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6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2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7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7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0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2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6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E003-7EBA-B045-BB9D-804EC05420A9}" type="datetimeFigureOut">
              <a:rPr lang="en-US" smtClean="0"/>
              <a:t>11/06/2020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61C5-E821-A94F-A6FB-A05AAE655D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efndir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17864" r="8962" b="96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10.xml"/><Relationship Id="rId5" Type="http://schemas.openxmlformats.org/officeDocument/2006/relationships/slide" Target="slide4.xml"/><Relationship Id="rId6" Type="http://schemas.openxmlformats.org/officeDocument/2006/relationships/slide" Target="slide8.xml"/><Relationship Id="rId7" Type="http://schemas.openxmlformats.org/officeDocument/2006/relationships/slide" Target="slide11.xml"/><Relationship Id="rId8" Type="http://schemas.openxmlformats.org/officeDocument/2006/relationships/slide" Target="slide9.xml"/><Relationship Id="rId9" Type="http://schemas.openxmlformats.org/officeDocument/2006/relationships/slide" Target="slide5.xml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slide" Target="slide1.xm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" Target="slide1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slide" Target="slide1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pinterest.co.uk/hs1204/plasmawr-ll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" Target="slide1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pinterest.co.uk/hs1204/plasmawr-ll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" Target="slide1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g"/><Relationship Id="rId5" Type="http://schemas.openxmlformats.org/officeDocument/2006/relationships/hyperlink" Target="https://youtu.be/huUUCf9lcPc" TargetMode="External"/><Relationship Id="rId6" Type="http://schemas.openxmlformats.org/officeDocument/2006/relationships/slide" Target="slide1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1157111" y="2088444"/>
            <a:ext cx="2102556" cy="8325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157111" y="3048000"/>
            <a:ext cx="2102556" cy="8325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157111" y="4893733"/>
            <a:ext cx="2102556" cy="8325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3539067" y="2088444"/>
            <a:ext cx="2102556" cy="8325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3539067" y="3048000"/>
            <a:ext cx="2102556" cy="8325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157111" y="4049888"/>
            <a:ext cx="2102556" cy="663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3539067" y="4049888"/>
            <a:ext cx="2102556" cy="663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3539067" y="4893733"/>
            <a:ext cx="2102556" cy="663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994400" y="4893733"/>
            <a:ext cx="2102556" cy="663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994400" y="4049887"/>
            <a:ext cx="2102556" cy="663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994400" y="3048000"/>
            <a:ext cx="2102556" cy="663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994400" y="2088444"/>
            <a:ext cx="2102556" cy="8325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Indecsiau-0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4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290DFA-2064-458F-87B5-A9EBDD7B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46889"/>
            <a:ext cx="2808111" cy="1143000"/>
          </a:xfrm>
        </p:spPr>
        <p:txBody>
          <a:bodyPr>
            <a:normAutofit/>
          </a:bodyPr>
          <a:lstStyle/>
          <a:p>
            <a:r>
              <a:rPr lang="en-GB" sz="4000" dirty="0" err="1">
                <a:latin typeface="American Typewriter Condensed"/>
                <a:cs typeface="American Typewriter Condensed"/>
              </a:rPr>
              <a:t>Darllen</a:t>
            </a:r>
            <a:r>
              <a:rPr lang="en-GB" sz="4000" dirty="0">
                <a:latin typeface="American Typewriter Condensed"/>
                <a:cs typeface="American Typewriter Condensed"/>
              </a:rPr>
              <a:t>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DAFA21A-7692-4E45-BD07-D80700F0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186" y="51897"/>
            <a:ext cx="4917704" cy="6806103"/>
          </a:xfrm>
          <a:prstGeom prst="rect">
            <a:avLst/>
          </a:prstGeom>
        </p:spPr>
      </p:pic>
      <p:pic>
        <p:nvPicPr>
          <p:cNvPr id="6" name="Picture 5" descr="Llyfr pryder 2-03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7859890" y="5643123"/>
            <a:ext cx="1072444" cy="1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7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E52985E-2553-471E-82AA-5ED7A3298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94981" y="4462044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E8C793-D563-43FF-9B62-C4F85FB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52" y="4615840"/>
            <a:ext cx="2913856" cy="1526741"/>
          </a:xfrm>
        </p:spPr>
        <p:txBody>
          <a:bodyPr>
            <a:normAutofit/>
          </a:bodyPr>
          <a:lstStyle/>
          <a:p>
            <a:pPr algn="r"/>
            <a:r>
              <a:rPr lang="en-GB" sz="2600">
                <a:solidFill>
                  <a:schemeClr val="bg1"/>
                </a:solidFill>
              </a:rPr>
              <a:t>Gwrando ar gerddoriaeth</a:t>
            </a:r>
          </a:p>
        </p:txBody>
      </p:sp>
      <p:pic>
        <p:nvPicPr>
          <p:cNvPr id="5" name="Content Placeholder 4" descr="A picture containing black, clock&#10;&#10;Description automatically generated">
            <a:extLst>
              <a:ext uri="{FF2B5EF4-FFF2-40B4-BE49-F238E27FC236}">
                <a16:creationId xmlns:a16="http://schemas.microsoft.com/office/drawing/2014/main" xmlns="" id="{7B8E91ED-E2BE-484E-8BBE-3D7DE61A9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87"/>
          <a:stretch/>
        </p:blipFill>
        <p:spPr>
          <a:xfrm>
            <a:off x="294981" y="352931"/>
            <a:ext cx="4169610" cy="3749040"/>
          </a:xfrm>
          <a:prstGeom prst="rect">
            <a:avLst/>
          </a:prstGeom>
        </p:spPr>
      </p:pic>
      <p:pic>
        <p:nvPicPr>
          <p:cNvPr id="7" name="Picture 6" descr="A picture containing indoor, piece, black, white&#10;&#10;Description automatically generated">
            <a:extLst>
              <a:ext uri="{FF2B5EF4-FFF2-40B4-BE49-F238E27FC236}">
                <a16:creationId xmlns:a16="http://schemas.microsoft.com/office/drawing/2014/main" xmlns="" id="{9FA5C4EC-585D-48F7-B597-B87DD56B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42" b="5041"/>
          <a:stretch/>
        </p:blipFill>
        <p:spPr>
          <a:xfrm>
            <a:off x="4688802" y="357013"/>
            <a:ext cx="4160216" cy="37490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E3ABC6-4042-4293-A7DF-F0118136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3554904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461882-C834-486C-B6AA-11610B5A5B59}"/>
              </a:ext>
            </a:extLst>
          </p:cNvPr>
          <p:cNvSpPr/>
          <p:nvPr/>
        </p:nvSpPr>
        <p:spPr>
          <a:xfrm>
            <a:off x="3863099" y="487949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Beth am </a:t>
            </a:r>
            <a:r>
              <a:rPr lang="en-GB" dirty="0" err="1">
                <a:solidFill>
                  <a:schemeClr val="bg1"/>
                </a:solidFill>
              </a:rPr>
              <a:t>greu</a:t>
            </a:r>
            <a:r>
              <a:rPr lang="en-GB" dirty="0">
                <a:solidFill>
                  <a:schemeClr val="bg1"/>
                </a:solidFill>
              </a:rPr>
              <a:t> playlist o </a:t>
            </a:r>
            <a:r>
              <a:rPr lang="en-GB" dirty="0" err="1">
                <a:solidFill>
                  <a:schemeClr val="bg1"/>
                </a:solidFill>
              </a:rPr>
              <a:t>gerddoriaeth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sy’n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gwneud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chi  </a:t>
            </a:r>
            <a:r>
              <a:rPr lang="en-GB" dirty="0" err="1">
                <a:solidFill>
                  <a:schemeClr val="bg1"/>
                </a:solidFill>
              </a:rPr>
              <a:t>deimlo’n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gadarnahol</a:t>
            </a:r>
            <a:r>
              <a:rPr lang="en-GB" dirty="0">
                <a:solidFill>
                  <a:schemeClr val="bg1"/>
                </a:solidFill>
              </a:rPr>
              <a:t> ac </a:t>
            </a:r>
            <a:r>
              <a:rPr lang="en-GB" dirty="0" err="1">
                <a:solidFill>
                  <a:schemeClr val="bg1"/>
                </a:solidFill>
              </a:rPr>
              <a:t>yn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dda</a:t>
            </a:r>
            <a:r>
              <a:rPr lang="en-GB" dirty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8" name="Picture 7" descr="Llyfr pryder 2-03.png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7859890" y="5643123"/>
            <a:ext cx="1072444" cy="1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1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8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AEE805B5-D7E7-4271-872A-E3FC1D540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3" r="2" b="15674"/>
          <a:stretch/>
        </p:blipFill>
        <p:spPr>
          <a:xfrm>
            <a:off x="2519927" y="0"/>
            <a:ext cx="5114184" cy="68479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53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1B7852-1513-4404-9BB1-FA1539860EC3}"/>
              </a:ext>
            </a:extLst>
          </p:cNvPr>
          <p:cNvSpPr txBox="1"/>
          <p:nvPr/>
        </p:nvSpPr>
        <p:spPr>
          <a:xfrm>
            <a:off x="187326" y="2170467"/>
            <a:ext cx="2267511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chemeClr val="accent2">
                    <a:lumMod val="75000"/>
                  </a:schemeClr>
                </a:solidFill>
                <a:latin typeface="American Typewriter"/>
                <a:ea typeface="+mj-ea"/>
                <a:cs typeface="American Typewriter"/>
              </a:rPr>
              <a:t>Beth am </a:t>
            </a:r>
            <a:r>
              <a:rPr lang="en-US" sz="3100" kern="1200" dirty="0" err="1">
                <a:solidFill>
                  <a:schemeClr val="accent2">
                    <a:lumMod val="75000"/>
                  </a:schemeClr>
                </a:solidFill>
                <a:latin typeface="American Typewriter"/>
                <a:ea typeface="+mj-ea"/>
                <a:cs typeface="American Typewriter"/>
              </a:rPr>
              <a:t>dynnu</a:t>
            </a:r>
            <a:r>
              <a:rPr lang="en-US" sz="3100" kern="1200" dirty="0">
                <a:solidFill>
                  <a:schemeClr val="accent2">
                    <a:lumMod val="75000"/>
                  </a:schemeClr>
                </a:solidFill>
                <a:latin typeface="American Typewriter"/>
                <a:ea typeface="+mj-ea"/>
                <a:cs typeface="American Typewriter"/>
              </a:rPr>
              <a:t> </a:t>
            </a:r>
            <a:r>
              <a:rPr lang="en-US" sz="3100" kern="1200" dirty="0" err="1">
                <a:solidFill>
                  <a:schemeClr val="accent2">
                    <a:lumMod val="75000"/>
                  </a:schemeClr>
                </a:solidFill>
                <a:latin typeface="American Typewriter"/>
                <a:ea typeface="+mj-ea"/>
                <a:cs typeface="American Typewriter"/>
              </a:rPr>
              <a:t>llun</a:t>
            </a:r>
            <a:r>
              <a:rPr lang="en-US" sz="3100" kern="1200" dirty="0">
                <a:solidFill>
                  <a:schemeClr val="accent2">
                    <a:lumMod val="75000"/>
                  </a:schemeClr>
                </a:solidFill>
                <a:latin typeface="American Typewriter"/>
                <a:ea typeface="+mj-ea"/>
                <a:cs typeface="American Typewriter"/>
              </a:rPr>
              <a:t> ?</a:t>
            </a:r>
          </a:p>
        </p:txBody>
      </p:sp>
      <p:pic>
        <p:nvPicPr>
          <p:cNvPr id="4" name="Picture 3" descr="Llyfr pryder 2-03.pn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7859890" y="5643123"/>
            <a:ext cx="1072444" cy="1089200"/>
          </a:xfrm>
          <a:prstGeom prst="rect">
            <a:avLst/>
          </a:prstGeom>
        </p:spPr>
      </p:pic>
      <p:pic>
        <p:nvPicPr>
          <p:cNvPr id="5" name="Picture 4" descr="Lliwia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2" y="-34995"/>
            <a:ext cx="5178778" cy="73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5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8111" y="1534308"/>
            <a:ext cx="3273778" cy="4078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219E82-23E1-4E92-A437-2A8B964199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6508" y="4823516"/>
            <a:ext cx="4848967" cy="1324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00"/>
                </a:solidFill>
                <a:effectLst/>
                <a:latin typeface="American Typewriter"/>
                <a:cs typeface="American Typewriter"/>
              </a:rPr>
              <a:t>Lliwio</a:t>
            </a:r>
            <a:endParaRPr lang="en-US" sz="4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effectLst/>
              <a:latin typeface="American Typewriter"/>
              <a:cs typeface="American Typewriter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30480DD-6CB6-4476-B48B-ABA127039AD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5648" t="28843" r="35139" b="19452"/>
          <a:stretch/>
        </p:blipFill>
        <p:spPr>
          <a:xfrm>
            <a:off x="2963221" y="1760114"/>
            <a:ext cx="2330143" cy="2639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FAC5DD0-DFE9-44FE-A622-6AAF5EA34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74" t="23742" r="35169" b="22505"/>
          <a:stretch/>
        </p:blipFill>
        <p:spPr>
          <a:xfrm>
            <a:off x="6512109" y="816927"/>
            <a:ext cx="1996891" cy="2262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372BE1C-F1FD-4FE2-ACAC-B811799AD7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66" t="39827" r="35790" b="11178"/>
          <a:stretch/>
        </p:blipFill>
        <p:spPr>
          <a:xfrm>
            <a:off x="5471358" y="2884961"/>
            <a:ext cx="2081501" cy="2239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23505A-BE19-4356-9CF8-E50F778A5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21" t="26613" r="34934" b="17894"/>
          <a:stretch/>
        </p:blipFill>
        <p:spPr>
          <a:xfrm>
            <a:off x="397384" y="2356556"/>
            <a:ext cx="2029615" cy="2473254"/>
          </a:xfrm>
          <a:prstGeom prst="rect">
            <a:avLst/>
          </a:prstGeom>
        </p:spPr>
      </p:pic>
      <p:pic>
        <p:nvPicPr>
          <p:cNvPr id="9" name="Picture 8" descr="Llyfr pryder 2-03.png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7859890" y="5643123"/>
            <a:ext cx="1072444" cy="1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72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9AE2756-0FC4-4155-83E7-58AAAB63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49267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47AB924-1B87-43FC-B7C7-B112D5C51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99F868-59B9-4676-8E24-577745705D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653" y="4756639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dirty="0" err="1" smtClean="0">
                <a:solidFill>
                  <a:srgbClr val="FFFFFF"/>
                </a:solidFill>
              </a:rPr>
              <a:t>Orielodl</a:t>
            </a:r>
            <a:endParaRPr lang="en-US" sz="4700" dirty="0">
              <a:solidFill>
                <a:srgbClr val="FFFFFF"/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B4AA55FB-DA0B-47AF-B1E2-F1C40595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705798"/>
            <a:ext cx="2569207" cy="3201502"/>
          </a:xfrm>
          <a:prstGeom prst="rect">
            <a:avLst/>
          </a:prstGeom>
        </p:spPr>
      </p:pic>
      <p:pic>
        <p:nvPicPr>
          <p:cNvPr id="5" name="Content Placeholder 4" descr="A close up of a black background&#10;&#10;Description automatically generated">
            <a:extLst>
              <a:ext uri="{FF2B5EF4-FFF2-40B4-BE49-F238E27FC236}">
                <a16:creationId xmlns="" xmlns:a16="http://schemas.microsoft.com/office/drawing/2014/main" id="{16C76BAC-7779-4C24-8C6B-262300BF61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289297" y="1019054"/>
            <a:ext cx="2574993" cy="25749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18DC98F-4057-4645-B948-F604F39A9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15051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photo, television, black, room&#10;&#10;Description automatically generated">
            <a:extLst>
              <a:ext uri="{FF2B5EF4-FFF2-40B4-BE49-F238E27FC236}">
                <a16:creationId xmlns="" xmlns:a16="http://schemas.microsoft.com/office/drawing/2014/main" id="{594B283F-B1B3-4E60-8CE4-D1D42634C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294" y="672131"/>
            <a:ext cx="2567937" cy="33134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DAD2B705-4A9B-408D-AA80-4F41045E0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1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lyfr pryder 2-03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7859890" y="5657234"/>
            <a:ext cx="1072444" cy="1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82600" y="2381253"/>
            <a:ext cx="7772400" cy="1470025"/>
          </a:xfrm>
        </p:spPr>
        <p:txBody>
          <a:bodyPr/>
          <a:lstStyle/>
          <a:p>
            <a:r>
              <a:rPr lang="en-GB" dirty="0" err="1">
                <a:latin typeface="A little sunshine"/>
                <a:cs typeface="A little sunshine"/>
              </a:rPr>
              <a:t>Gwaith</a:t>
            </a:r>
            <a:r>
              <a:rPr lang="en-GB" dirty="0">
                <a:latin typeface="A little sunshine"/>
                <a:cs typeface="A little sunshine"/>
              </a:rPr>
              <a:t> </a:t>
            </a:r>
            <a:r>
              <a:rPr lang="en-GB" dirty="0" err="1">
                <a:latin typeface="A little sunshine"/>
                <a:cs typeface="A little sunshine"/>
              </a:rPr>
              <a:t>Creadigol</a:t>
            </a:r>
            <a:r>
              <a:rPr lang="en-GB" dirty="0">
                <a:latin typeface="A little sunshine"/>
                <a:cs typeface="A little sunshine"/>
              </a:rPr>
              <a:t> </a:t>
            </a:r>
            <a:r>
              <a:rPr lang="en-GB" dirty="0" err="1">
                <a:latin typeface="A little sunshine"/>
                <a:cs typeface="A little sunshine"/>
              </a:rPr>
              <a:t>Celf</a:t>
            </a:r>
            <a:endParaRPr lang="en-GB" dirty="0">
              <a:latin typeface="A little sunshine"/>
              <a:cs typeface="A little sunshin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4986" y="3563582"/>
            <a:ext cx="4197303" cy="956073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hlinkClick r:id="rId2"/>
              </a:rPr>
              <a:t>https://www.pinterest.co.uk/hs1204/plasmawr-lles/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578" y="3177949"/>
            <a:ext cx="1678781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578" y="508001"/>
            <a:ext cx="1678781" cy="2398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801" y="4519654"/>
            <a:ext cx="2850777" cy="1284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0" y="4589809"/>
            <a:ext cx="3765848" cy="1214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840" y="928146"/>
            <a:ext cx="2406627" cy="170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7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11551" y="866097"/>
            <a:ext cx="3202510" cy="153773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17500" y="2501007"/>
            <a:ext cx="3797300" cy="15748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991100" y="4075807"/>
            <a:ext cx="4152900" cy="19685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403833"/>
            <a:ext cx="3876843" cy="1966287"/>
          </a:xfrm>
        </p:spPr>
        <p:txBody>
          <a:bodyPr>
            <a:normAutofit fontScale="90000"/>
          </a:bodyPr>
          <a:lstStyle/>
          <a:p>
            <a:pPr algn="l"/>
            <a:r>
              <a:rPr lang="en-GB" sz="1800" dirty="0">
                <a:latin typeface="American Typewriter"/>
                <a:cs typeface="American Typewriter"/>
              </a:rPr>
              <a:t>Cam2: </a:t>
            </a:r>
            <a:r>
              <a:rPr lang="en-GB" sz="1800" dirty="0" smtClean="0">
                <a:latin typeface="American Typewriter"/>
                <a:cs typeface="American Typewriter"/>
              </a:rPr>
              <a:t/>
            </a:r>
            <a:br>
              <a:rPr lang="en-GB" sz="1800" dirty="0" smtClean="0">
                <a:latin typeface="American Typewriter"/>
                <a:cs typeface="American Typewriter"/>
              </a:rPr>
            </a:br>
            <a:r>
              <a:rPr lang="en-GB" sz="1800" dirty="0" err="1" smtClean="0">
                <a:latin typeface="American Typewriter"/>
                <a:cs typeface="American Typewriter"/>
              </a:rPr>
              <a:t>Byddwch</a:t>
            </a:r>
            <a:r>
              <a:rPr lang="en-GB" sz="1800" dirty="0" smtClean="0">
                <a:latin typeface="American Typewriter"/>
                <a:cs typeface="American Typewriter"/>
              </a:rPr>
              <a:t> </a:t>
            </a:r>
            <a:r>
              <a:rPr lang="en-GB" sz="1800" dirty="0" err="1">
                <a:latin typeface="American Typewriter"/>
                <a:cs typeface="American Typewriter"/>
              </a:rPr>
              <a:t>yn</a:t>
            </a:r>
            <a:r>
              <a:rPr lang="en-GB" sz="1800" dirty="0">
                <a:latin typeface="American Typewriter"/>
                <a:cs typeface="American Typewriter"/>
              </a:rPr>
              <a:t> </a:t>
            </a:r>
            <a:r>
              <a:rPr lang="en-GB" sz="1800" dirty="0" err="1">
                <a:latin typeface="American Typewriter"/>
                <a:cs typeface="American Typewriter"/>
              </a:rPr>
              <a:t>greadigol</a:t>
            </a:r>
            <a:r>
              <a:rPr lang="en-GB" sz="1800" dirty="0">
                <a:latin typeface="American Typewriter"/>
                <a:cs typeface="American Typewriter"/>
              </a:rPr>
              <a:t> </a:t>
            </a:r>
            <a:r>
              <a:rPr lang="en-GB" sz="1800" dirty="0" err="1">
                <a:latin typeface="American Typewriter"/>
                <a:cs typeface="American Typewriter"/>
              </a:rPr>
              <a:t>gan</a:t>
            </a:r>
            <a:r>
              <a:rPr lang="en-GB" sz="1800" dirty="0">
                <a:latin typeface="American Typewriter"/>
                <a:cs typeface="American Typewriter"/>
              </a:rPr>
              <a:t> </a:t>
            </a:r>
            <a:r>
              <a:rPr lang="en-GB" sz="1800" dirty="0" err="1">
                <a:latin typeface="American Typewriter"/>
                <a:cs typeface="American Typewriter"/>
              </a:rPr>
              <a:t>ychwanegu</a:t>
            </a:r>
            <a:r>
              <a:rPr lang="en-GB" sz="1800" dirty="0">
                <a:latin typeface="American Typewriter"/>
                <a:cs typeface="American Typewriter"/>
              </a:rPr>
              <a:t> </a:t>
            </a:r>
            <a:r>
              <a:rPr lang="en-GB" sz="1800" dirty="0" err="1">
                <a:latin typeface="American Typewriter"/>
                <a:cs typeface="American Typewriter"/>
              </a:rPr>
              <a:t>patrymau</a:t>
            </a:r>
            <a:r>
              <a:rPr lang="en-GB" sz="1800" dirty="0">
                <a:latin typeface="American Typewriter"/>
                <a:cs typeface="American Typewriter"/>
              </a:rPr>
              <a:t>…..</a:t>
            </a:r>
            <a:r>
              <a:rPr lang="en-GB" sz="1800" dirty="0" err="1">
                <a:latin typeface="American Typewriter"/>
                <a:cs typeface="American Typewriter"/>
              </a:rPr>
              <a:t>edrychwch</a:t>
            </a:r>
            <a:r>
              <a:rPr lang="en-GB" sz="1800" dirty="0">
                <a:latin typeface="American Typewriter"/>
                <a:cs typeface="American Typewriter"/>
              </a:rPr>
              <a:t> </a:t>
            </a:r>
            <a:r>
              <a:rPr lang="en-GB" sz="1800" dirty="0" err="1">
                <a:latin typeface="American Typewriter"/>
                <a:cs typeface="American Typewriter"/>
              </a:rPr>
              <a:t>ar</a:t>
            </a:r>
            <a:r>
              <a:rPr lang="en-GB" sz="1800" dirty="0">
                <a:latin typeface="American Typewriter"/>
                <a:cs typeface="American Typewriter"/>
              </a:rPr>
              <a:t> y </a:t>
            </a:r>
            <a:r>
              <a:rPr lang="en-GB" sz="1800" dirty="0" err="1">
                <a:latin typeface="American Typewriter"/>
                <a:cs typeface="American Typewriter"/>
              </a:rPr>
              <a:t>linc</a:t>
            </a:r>
            <a:r>
              <a:rPr lang="en-GB" sz="1800" dirty="0">
                <a:latin typeface="American Typewriter"/>
                <a:cs typeface="American Typewriter"/>
              </a:rPr>
              <a:t> </a:t>
            </a:r>
            <a:r>
              <a:rPr lang="en-GB" sz="1800" dirty="0" err="1" smtClean="0">
                <a:latin typeface="American Typewriter"/>
                <a:cs typeface="American Typewriter"/>
              </a:rPr>
              <a:t>Pinterest</a:t>
            </a:r>
            <a:r>
              <a:rPr lang="en-GB" sz="1800" dirty="0" smtClean="0">
                <a:latin typeface="American Typewriter"/>
                <a:cs typeface="American Typewriter"/>
              </a:rPr>
              <a:t/>
            </a:r>
            <a:br>
              <a:rPr lang="en-GB" sz="1800" dirty="0" smtClean="0">
                <a:latin typeface="American Typewriter"/>
                <a:cs typeface="American Typewriter"/>
              </a:rPr>
            </a:br>
            <a:r>
              <a:rPr lang="en-GB" sz="1800" dirty="0">
                <a:latin typeface="American Typewriter"/>
                <a:cs typeface="American Typewriter"/>
                <a:hlinkClick r:id="rId2"/>
              </a:rPr>
              <a:t>https://www.pinterest.co.uk/hs1204/plasmawr-lles/</a:t>
            </a:r>
            <a:r>
              <a:rPr lang="en-GB" sz="1800" dirty="0">
                <a:latin typeface="American Typewriter"/>
                <a:cs typeface="American Typewriter"/>
              </a:rPr>
              <a:t/>
            </a:r>
            <a:br>
              <a:rPr lang="en-GB" sz="1800" dirty="0">
                <a:latin typeface="American Typewriter"/>
                <a:cs typeface="American Typewriter"/>
              </a:rPr>
            </a:br>
            <a:endParaRPr lang="en-GB" sz="1800" dirty="0">
              <a:latin typeface="American Typewriter"/>
              <a:cs typeface="American Typewri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2243" y="4179621"/>
            <a:ext cx="4038600" cy="1747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American Typewriter"/>
                <a:cs typeface="American Typewriter"/>
              </a:rPr>
              <a:t>Datblygiad</a:t>
            </a:r>
            <a:r>
              <a:rPr lang="en-GB" sz="1600" dirty="0">
                <a:latin typeface="American Typewriter"/>
                <a:cs typeface="American Typewriter"/>
              </a:rPr>
              <a:t>:</a:t>
            </a:r>
          </a:p>
          <a:p>
            <a:r>
              <a:rPr lang="en-GB" sz="1600" dirty="0">
                <a:latin typeface="American Typewriter"/>
                <a:cs typeface="American Typewriter"/>
              </a:rPr>
              <a:t>Beth am </a:t>
            </a:r>
            <a:r>
              <a:rPr lang="en-GB" sz="1600" dirty="0" err="1">
                <a:latin typeface="American Typewriter"/>
                <a:cs typeface="American Typewriter"/>
              </a:rPr>
              <a:t>wneud</a:t>
            </a:r>
            <a:r>
              <a:rPr lang="en-GB" sz="1600" dirty="0">
                <a:latin typeface="American Typewriter"/>
                <a:cs typeface="American Typewriter"/>
              </a:rPr>
              <a:t> </a:t>
            </a:r>
            <a:r>
              <a:rPr lang="en-GB" sz="1600" dirty="0" err="1">
                <a:latin typeface="American Typewriter"/>
                <a:cs typeface="American Typewriter"/>
              </a:rPr>
              <a:t>casgliad</a:t>
            </a:r>
            <a:r>
              <a:rPr lang="en-GB" sz="1600" dirty="0">
                <a:latin typeface="American Typewriter"/>
                <a:cs typeface="American Typewriter"/>
              </a:rPr>
              <a:t> o </a:t>
            </a:r>
            <a:r>
              <a:rPr lang="en-GB" sz="1600" dirty="0" err="1">
                <a:latin typeface="American Typewriter"/>
                <a:cs typeface="American Typewriter"/>
              </a:rPr>
              <a:t>ddwylo</a:t>
            </a:r>
            <a:r>
              <a:rPr lang="en-GB" sz="1600" dirty="0">
                <a:latin typeface="American Typewriter"/>
                <a:cs typeface="American Typewriter"/>
              </a:rPr>
              <a:t> </a:t>
            </a:r>
            <a:r>
              <a:rPr lang="en-GB" sz="1600" dirty="0" err="1">
                <a:latin typeface="American Typewriter"/>
                <a:cs typeface="American Typewriter"/>
              </a:rPr>
              <a:t>pawb</a:t>
            </a:r>
            <a:r>
              <a:rPr lang="en-GB" sz="1600" dirty="0">
                <a:latin typeface="American Typewriter"/>
                <a:cs typeface="American Typewriter"/>
              </a:rPr>
              <a:t> </a:t>
            </a:r>
            <a:r>
              <a:rPr lang="en-GB" sz="1600" dirty="0" err="1">
                <a:latin typeface="American Typewriter"/>
                <a:cs typeface="American Typewriter"/>
              </a:rPr>
              <a:t>sydd</a:t>
            </a:r>
            <a:r>
              <a:rPr lang="en-GB" sz="1600" dirty="0">
                <a:latin typeface="American Typewriter"/>
                <a:cs typeface="American Typewriter"/>
              </a:rPr>
              <a:t> </a:t>
            </a:r>
            <a:r>
              <a:rPr lang="en-GB" sz="1600" dirty="0" err="1">
                <a:latin typeface="American Typewriter"/>
                <a:cs typeface="American Typewriter"/>
              </a:rPr>
              <a:t>yn</a:t>
            </a:r>
            <a:r>
              <a:rPr lang="en-GB" sz="1600" dirty="0">
                <a:latin typeface="American Typewriter"/>
                <a:cs typeface="American Typewriter"/>
              </a:rPr>
              <a:t> y </a:t>
            </a:r>
            <a:r>
              <a:rPr lang="en-GB" sz="1600" dirty="0" err="1" smtClean="0">
                <a:latin typeface="American Typewriter"/>
                <a:cs typeface="American Typewriter"/>
              </a:rPr>
              <a:t>tŷ</a:t>
            </a:r>
            <a:r>
              <a:rPr lang="en-GB" sz="1600" dirty="0" smtClean="0">
                <a:latin typeface="American Typewriter"/>
                <a:cs typeface="American Typewriter"/>
              </a:rPr>
              <a:t>.</a:t>
            </a:r>
            <a:endParaRPr lang="en-GB" sz="1600" dirty="0">
              <a:latin typeface="American Typewriter"/>
              <a:cs typeface="American Typewriter"/>
            </a:endParaRPr>
          </a:p>
          <a:p>
            <a:r>
              <a:rPr lang="en-GB" sz="1600" dirty="0">
                <a:latin typeface="American Typewriter"/>
                <a:cs typeface="American Typewriter"/>
              </a:rPr>
              <a:t>Beth am </a:t>
            </a:r>
            <a:r>
              <a:rPr lang="en-GB" sz="1600" dirty="0" err="1">
                <a:latin typeface="American Typewriter"/>
                <a:cs typeface="American Typewriter"/>
              </a:rPr>
              <a:t>wneud</a:t>
            </a:r>
            <a:r>
              <a:rPr lang="en-GB" sz="1600" dirty="0">
                <a:latin typeface="American Typewriter"/>
                <a:cs typeface="American Typewriter"/>
              </a:rPr>
              <a:t> </a:t>
            </a:r>
            <a:r>
              <a:rPr lang="en-GB" sz="1600" dirty="0" err="1">
                <a:latin typeface="American Typewriter"/>
                <a:cs typeface="American Typewriter"/>
              </a:rPr>
              <a:t>rhai</a:t>
            </a:r>
            <a:r>
              <a:rPr lang="en-GB" sz="1600" dirty="0">
                <a:latin typeface="American Typewriter"/>
                <a:cs typeface="American Typewriter"/>
              </a:rPr>
              <a:t> </a:t>
            </a:r>
            <a:r>
              <a:rPr lang="en-GB" sz="1600" dirty="0" err="1" smtClean="0">
                <a:latin typeface="American Typewriter"/>
                <a:cs typeface="American Typewriter"/>
              </a:rPr>
              <a:t>lliw</a:t>
            </a:r>
            <a:r>
              <a:rPr lang="en-GB" sz="1600" dirty="0">
                <a:latin typeface="American Typewriter"/>
                <a:cs typeface="American Typewriter"/>
              </a:rPr>
              <a:t>?</a:t>
            </a:r>
          </a:p>
          <a:p>
            <a:endParaRPr lang="en-GB" sz="1600" dirty="0">
              <a:latin typeface="American Typewriter"/>
              <a:cs typeface="American Typewriter"/>
            </a:endParaRPr>
          </a:p>
          <a:p>
            <a:endParaRPr lang="en-GB" sz="1600" dirty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GB" sz="1600" dirty="0">
              <a:latin typeface="American Typewriter"/>
              <a:cs typeface="American Typewriter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71181" y="4075807"/>
            <a:ext cx="2332562" cy="232755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48763" y="794119"/>
            <a:ext cx="3011677" cy="160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latin typeface="American Typewriter"/>
                <a:cs typeface="American Typewriter"/>
              </a:rPr>
              <a:t>Cam 1:</a:t>
            </a:r>
          </a:p>
          <a:p>
            <a:pPr algn="l"/>
            <a:r>
              <a:rPr lang="en-GB" sz="1600" dirty="0" smtClean="0">
                <a:latin typeface="American Typewriter"/>
                <a:cs typeface="American Typewriter"/>
              </a:rPr>
              <a:t> </a:t>
            </a:r>
            <a:r>
              <a:rPr lang="en-GB" sz="1600" dirty="0" err="1">
                <a:latin typeface="American Typewriter"/>
                <a:cs typeface="American Typewriter"/>
              </a:rPr>
              <a:t>B</a:t>
            </a:r>
            <a:r>
              <a:rPr lang="en-GB" sz="1600" dirty="0" err="1" smtClean="0">
                <a:latin typeface="American Typewriter"/>
                <a:cs typeface="American Typewriter"/>
              </a:rPr>
              <a:t>rasluniwch</a:t>
            </a:r>
            <a:r>
              <a:rPr lang="en-GB" sz="1600" dirty="0" smtClean="0">
                <a:latin typeface="American Typewriter"/>
                <a:cs typeface="American Typewriter"/>
              </a:rPr>
              <a:t> o </a:t>
            </a:r>
            <a:r>
              <a:rPr lang="en-GB" sz="1600" dirty="0" err="1" smtClean="0">
                <a:latin typeface="American Typewriter"/>
                <a:cs typeface="American Typewriter"/>
              </a:rPr>
              <a:t>amgylch</a:t>
            </a:r>
            <a:r>
              <a:rPr lang="en-GB" sz="1600" dirty="0" smtClean="0">
                <a:latin typeface="American Typewriter"/>
                <a:cs typeface="American Typewriter"/>
              </a:rPr>
              <a:t> </a:t>
            </a:r>
            <a:r>
              <a:rPr lang="en-GB" sz="1600" dirty="0" err="1" smtClean="0">
                <a:latin typeface="American Typewriter"/>
                <a:cs typeface="American Typewriter"/>
              </a:rPr>
              <a:t>eich</a:t>
            </a:r>
            <a:r>
              <a:rPr lang="en-GB" sz="1600" dirty="0" smtClean="0">
                <a:latin typeface="American Typewriter"/>
                <a:cs typeface="American Typewriter"/>
              </a:rPr>
              <a:t> </a:t>
            </a:r>
            <a:r>
              <a:rPr lang="en-GB" sz="1600" dirty="0" err="1" smtClean="0">
                <a:latin typeface="American Typewriter"/>
                <a:cs typeface="American Typewriter"/>
              </a:rPr>
              <a:t>llaw</a:t>
            </a:r>
            <a:r>
              <a:rPr lang="en-GB" sz="1600" dirty="0" smtClean="0">
                <a:latin typeface="American Typewriter"/>
                <a:cs typeface="American Typewriter"/>
              </a:rPr>
              <a:t> </a:t>
            </a:r>
            <a:r>
              <a:rPr lang="en-GB" sz="1600" dirty="0" err="1" smtClean="0">
                <a:latin typeface="American Typewriter"/>
                <a:cs typeface="American Typewriter"/>
              </a:rPr>
              <a:t>ar</a:t>
            </a:r>
            <a:r>
              <a:rPr lang="en-GB" sz="1600" dirty="0" smtClean="0">
                <a:latin typeface="American Typewriter"/>
                <a:cs typeface="American Typewriter"/>
              </a:rPr>
              <a:t> </a:t>
            </a:r>
            <a:r>
              <a:rPr lang="en-GB" sz="1600" dirty="0" err="1" smtClean="0">
                <a:latin typeface="American Typewriter"/>
                <a:cs typeface="American Typewriter"/>
              </a:rPr>
              <a:t>bapur</a:t>
            </a:r>
            <a:endParaRPr lang="en-GB" sz="1600" dirty="0">
              <a:latin typeface="American Typewriter"/>
              <a:cs typeface="American Typewriter"/>
            </a:endParaRPr>
          </a:p>
        </p:txBody>
      </p:sp>
      <p:pic>
        <p:nvPicPr>
          <p:cNvPr id="3" name="Picture 2" descr="Screen Shot 2020-06-01 at 15.46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61" y="553531"/>
            <a:ext cx="2242781" cy="2117185"/>
          </a:xfrm>
          <a:prstGeom prst="rect">
            <a:avLst/>
          </a:prstGeom>
        </p:spPr>
      </p:pic>
      <p:pic>
        <p:nvPicPr>
          <p:cNvPr id="11" name="Picture 10" descr="Llyfr pryder 2-03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7859890" y="5643123"/>
            <a:ext cx="1072444" cy="1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1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99AE2756-0FC4-4155-83E7-58AAAB63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49267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247AB924-1B87-43FC-B7C7-B112D5C51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BD95B1-F976-4AC8-9393-EF5CD35AEF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653" y="4756639"/>
            <a:ext cx="8354891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4700" dirty="0">
                <a:solidFill>
                  <a:srgbClr val="FFFFFF"/>
                </a:solidFill>
              </a:rPr>
              <a:t/>
            </a:r>
            <a:br>
              <a:rPr lang="en-US" sz="4700" dirty="0">
                <a:solidFill>
                  <a:srgbClr val="FFFFFF"/>
                </a:solidFill>
              </a:rPr>
            </a:br>
            <a:r>
              <a:rPr lang="en-US" sz="4700" dirty="0">
                <a:solidFill>
                  <a:srgbClr val="FFFFFF"/>
                </a:solidFill>
              </a:rPr>
              <a:t/>
            </a:r>
            <a:br>
              <a:rPr lang="en-US" sz="4700" dirty="0">
                <a:solidFill>
                  <a:srgbClr val="FFFFFF"/>
                </a:solidFill>
              </a:rPr>
            </a:br>
            <a:r>
              <a:rPr lang="en-US" sz="4700" dirty="0">
                <a:solidFill>
                  <a:srgbClr val="FFFFFF"/>
                </a:solidFill>
              </a:rPr>
              <a:t>Her – </a:t>
            </a:r>
            <a:r>
              <a:rPr lang="en-US" sz="4700" dirty="0" err="1">
                <a:solidFill>
                  <a:srgbClr val="FFFFFF"/>
                </a:solidFill>
              </a:rPr>
              <a:t>Lliwiau’r</a:t>
            </a:r>
            <a:r>
              <a:rPr lang="en-US" sz="4700" dirty="0">
                <a:solidFill>
                  <a:srgbClr val="FFFFFF"/>
                </a:solidFill>
              </a:rPr>
              <a:t> </a:t>
            </a:r>
            <a:r>
              <a:rPr lang="en-US" sz="4700" dirty="0" err="1">
                <a:solidFill>
                  <a:srgbClr val="FFFFFF"/>
                </a:solidFill>
              </a:rPr>
              <a:t>Enfys</a:t>
            </a:r>
            <a:r>
              <a:rPr lang="en-US" sz="4700" dirty="0">
                <a:solidFill>
                  <a:srgbClr val="FFFFFF"/>
                </a:solidFill>
              </a:rPr>
              <a:t/>
            </a:r>
            <a:br>
              <a:rPr lang="en-US" sz="4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Beth </a:t>
            </a:r>
            <a:r>
              <a:rPr lang="en-US" sz="2700" dirty="0" err="1">
                <a:solidFill>
                  <a:srgbClr val="FFFFFF"/>
                </a:solidFill>
              </a:rPr>
              <a:t>sydd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yn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eich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ardal</a:t>
            </a:r>
            <a:r>
              <a:rPr lang="en-US" sz="2700" dirty="0">
                <a:solidFill>
                  <a:srgbClr val="FFFFFF"/>
                </a:solidFill>
              </a:rPr>
              <a:t> </a:t>
            </a:r>
            <a:r>
              <a:rPr lang="en-US" sz="2700" dirty="0" err="1">
                <a:solidFill>
                  <a:srgbClr val="FFFFFF"/>
                </a:solidFill>
              </a:rPr>
              <a:t>leol</a:t>
            </a:r>
            <a:r>
              <a:rPr lang="en-US" sz="2700" dirty="0">
                <a:solidFill>
                  <a:srgbClr val="FFFFFF"/>
                </a:solidFill>
              </a:rPr>
              <a:t> ?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="" xmlns:a16="http://schemas.microsoft.com/office/drawing/2014/main" id="{78BAF1A5-FA83-4A31-86B2-217CF037C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b="11570"/>
          <a:stretch/>
        </p:blipFill>
        <p:spPr bwMode="auto">
          <a:xfrm>
            <a:off x="405295" y="806187"/>
            <a:ext cx="2238676" cy="30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D61FDC5F-F82F-43D8-A7D9-2929512B9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81" b="22862"/>
          <a:stretch/>
        </p:blipFill>
        <p:spPr>
          <a:xfrm>
            <a:off x="3289297" y="1024639"/>
            <a:ext cx="2574993" cy="256382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818DC98F-4057-4645-B948-F604F39A9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15051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Image preview">
            <a:extLst>
              <a:ext uri="{FF2B5EF4-FFF2-40B4-BE49-F238E27FC236}">
                <a16:creationId xmlns="" xmlns:a16="http://schemas.microsoft.com/office/drawing/2014/main" id="{258CA0DE-15F2-4EB5-9A27-39B2399C5C5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7" b="23041"/>
          <a:stretch/>
        </p:blipFill>
        <p:spPr bwMode="auto">
          <a:xfrm>
            <a:off x="6337294" y="1271489"/>
            <a:ext cx="2567937" cy="21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DAD2B705-4A9B-408D-AA80-4F41045E0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1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89000" y="5752803"/>
            <a:ext cx="697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Beth am </a:t>
            </a:r>
            <a:r>
              <a:rPr lang="en-US" dirty="0" err="1" smtClean="0">
                <a:solidFill>
                  <a:srgbClr val="FFFFFF"/>
                </a:solidFill>
              </a:rPr>
              <a:t>fynd</a:t>
            </a:r>
            <a:r>
              <a:rPr lang="en-US" dirty="0" smtClean="0">
                <a:solidFill>
                  <a:srgbClr val="FFFFFF"/>
                </a:solidFill>
              </a:rPr>
              <a:t> am </a:t>
            </a:r>
            <a:r>
              <a:rPr lang="en-US" dirty="0" err="1" smtClean="0">
                <a:solidFill>
                  <a:srgbClr val="FFFFFF"/>
                </a:solidFill>
              </a:rPr>
              <a:t>dro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yn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eich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ardal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leol</a:t>
            </a:r>
            <a:r>
              <a:rPr lang="en-US" dirty="0" smtClean="0">
                <a:solidFill>
                  <a:srgbClr val="FFFFFF"/>
                </a:solidFill>
              </a:rPr>
              <a:t> a </a:t>
            </a:r>
            <a:r>
              <a:rPr lang="en-US" dirty="0" err="1" smtClean="0">
                <a:solidFill>
                  <a:srgbClr val="FFFFFF"/>
                </a:solidFill>
              </a:rPr>
              <a:t>thynnu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lluniau</a:t>
            </a:r>
            <a:r>
              <a:rPr lang="en-US" dirty="0" smtClean="0">
                <a:solidFill>
                  <a:srgbClr val="FFFFFF"/>
                </a:solidFill>
              </a:rPr>
              <a:t> o </a:t>
            </a:r>
            <a:r>
              <a:rPr lang="en-US" dirty="0" err="1" smtClean="0">
                <a:solidFill>
                  <a:srgbClr val="FFFFFF"/>
                </a:solidFill>
              </a:rPr>
              <a:t>bethau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rydych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chi’n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gweld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sydd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mewn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lliwiau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gwahanol</a:t>
            </a:r>
            <a:r>
              <a:rPr lang="en-US" dirty="0" smtClean="0">
                <a:solidFill>
                  <a:srgbClr val="FFFFFF"/>
                </a:solidFill>
              </a:rPr>
              <a:t> a </a:t>
            </a:r>
            <a:r>
              <a:rPr lang="en-US" dirty="0" err="1" smtClean="0">
                <a:solidFill>
                  <a:srgbClr val="FFFFFF"/>
                </a:solidFill>
              </a:rPr>
              <a:t>chreu</a:t>
            </a:r>
            <a:r>
              <a:rPr lang="en-US" dirty="0" smtClean="0">
                <a:solidFill>
                  <a:srgbClr val="FFFFFF"/>
                </a:solidFill>
              </a:rPr>
              <a:t> collage.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 descr="Llyfr pryder 2-03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8071556" y="5643123"/>
            <a:ext cx="1072444" cy="1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1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7383B190-6BFB-422F-B667-06B7B25F09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531267" y="3509964"/>
            <a:ext cx="5319163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18BED7-FBEE-4918-8BBD-BF5BCA0370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6366" y="3812954"/>
            <a:ext cx="484896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Her  - Creu Mandala Naturiol</a:t>
            </a: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65BADA36-87BD-48F3-9B5F-D11DA6B2C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" r="-1" b="-1"/>
          <a:stretch/>
        </p:blipFill>
        <p:spPr>
          <a:xfrm>
            <a:off x="238227" y="299363"/>
            <a:ext cx="3120339" cy="3049204"/>
          </a:xfrm>
          <a:prstGeom prst="rect">
            <a:avLst/>
          </a:prstGeom>
        </p:spPr>
      </p:pic>
      <p:pic>
        <p:nvPicPr>
          <p:cNvPr id="13315" name="Picture 3">
            <a:extLst>
              <a:ext uri="{FF2B5EF4-FFF2-40B4-BE49-F238E27FC236}">
                <a16:creationId xmlns="" xmlns:a16="http://schemas.microsoft.com/office/drawing/2014/main" id="{F05A9FFF-CA97-48F4-9512-998A1C567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 r="-2" b="8410"/>
          <a:stretch/>
        </p:blipFill>
        <p:spPr bwMode="auto">
          <a:xfrm>
            <a:off x="3490723" y="299364"/>
            <a:ext cx="54128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ED28E597-4AF8-4D69-A9AB-A1EDC6156B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person, outdoor, cake, child&#10;&#10;Description automatically generated">
            <a:extLst>
              <a:ext uri="{FF2B5EF4-FFF2-40B4-BE49-F238E27FC236}">
                <a16:creationId xmlns="" xmlns:a16="http://schemas.microsoft.com/office/drawing/2014/main" id="{D2049B17-5E93-4CD8-BDBA-EB39198AF0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26" r="11354" b="-4"/>
          <a:stretch/>
        </p:blipFill>
        <p:spPr>
          <a:xfrm>
            <a:off x="238227" y="3509434"/>
            <a:ext cx="3120339" cy="30268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BB9A915-89E1-4D5D-A362-61FE5E583ED8}"/>
              </a:ext>
            </a:extLst>
          </p:cNvPr>
          <p:cNvSpPr/>
          <p:nvPr/>
        </p:nvSpPr>
        <p:spPr>
          <a:xfrm>
            <a:off x="4730041" y="5750873"/>
            <a:ext cx="3050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5"/>
              </a:rPr>
              <a:t>https://youtu.be/huUUCf9lcPc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 descr="Llyfr pryder 2-03.png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38528" r="17439" b="18905"/>
          <a:stretch/>
        </p:blipFill>
        <p:spPr>
          <a:xfrm>
            <a:off x="7859890" y="5643123"/>
            <a:ext cx="1072444" cy="10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1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9B304AE12B74B98199B0D3835F8CC" ma:contentTypeVersion="7" ma:contentTypeDescription="Create a new document." ma:contentTypeScope="" ma:versionID="1207ee695a292b682d2ce4596d50d1a9">
  <xsd:schema xmlns:xsd="http://www.w3.org/2001/XMLSchema" xmlns:xs="http://www.w3.org/2001/XMLSchema" xmlns:p="http://schemas.microsoft.com/office/2006/metadata/properties" xmlns:ns2="e1b80550-8cfa-468b-a70f-cbb9e05ffcb5" targetNamespace="http://schemas.microsoft.com/office/2006/metadata/properties" ma:root="true" ma:fieldsID="9e2230fd053af31dbb20cb633ee0152c" ns2:_="">
    <xsd:import namespace="e1b80550-8cfa-468b-a70f-cbb9e05ff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80550-8cfa-468b-a70f-cbb9e05ff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C19026-8D75-422D-97DF-424A60C3726D}"/>
</file>

<file path=customXml/itemProps2.xml><?xml version="1.0" encoding="utf-8"?>
<ds:datastoreItem xmlns:ds="http://schemas.openxmlformats.org/officeDocument/2006/customXml" ds:itemID="{258F5564-207C-44C7-8F5A-962CB9488EF2}"/>
</file>

<file path=customXml/itemProps3.xml><?xml version="1.0" encoding="utf-8"?>
<ds:datastoreItem xmlns:ds="http://schemas.openxmlformats.org/officeDocument/2006/customXml" ds:itemID="{6010EB46-0217-4E56-A99A-DDC3390748D6}"/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112</Words>
  <Application>Microsoft Macintosh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Lliwio</vt:lpstr>
      <vt:lpstr>Orielodl</vt:lpstr>
      <vt:lpstr>Gwaith Creadigol Celf</vt:lpstr>
      <vt:lpstr>Cam2:  Byddwch yn greadigol gan ychwanegu patrymau…..edrychwch ar y linc Pinterest https://www.pinterest.co.uk/hs1204/plasmawr-lles/ </vt:lpstr>
      <vt:lpstr>  Her – Lliwiau’r Enfys Beth sydd yn eich ardal leol ?</vt:lpstr>
      <vt:lpstr>Her  - Creu Mandala Naturiol</vt:lpstr>
      <vt:lpstr>Darllen </vt:lpstr>
      <vt:lpstr>Gwrando ar gerddoriaeth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Wythnos Iechyd a Lles</dc:title>
  <dc:creator>Vicki Pitman</dc:creator>
  <cp:lastModifiedBy>Hefin Dumbrill</cp:lastModifiedBy>
  <cp:revision>41</cp:revision>
  <dcterms:created xsi:type="dcterms:W3CDTF">2020-05-30T21:52:05Z</dcterms:created>
  <dcterms:modified xsi:type="dcterms:W3CDTF">2020-06-11T15:32:52Z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0x0101008C89B304AE12B74B98199B0D3835F8CC</vt:lpwstr>
  </property>
</Properties>
</file>