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4" r:id="rId3"/>
    <p:sldId id="267" r:id="rId4"/>
    <p:sldId id="266" r:id="rId5"/>
    <p:sldId id="276" r:id="rId6"/>
    <p:sldId id="268" r:id="rId7"/>
    <p:sldId id="269" r:id="rId8"/>
    <p:sldId id="272" r:id="rId9"/>
    <p:sldId id="273" r:id="rId10"/>
    <p:sldId id="274" r:id="rId11"/>
    <p:sldId id="277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FF"/>
    <a:srgbClr val="00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0" autoAdjust="0"/>
  </p:normalViewPr>
  <p:slideViewPr>
    <p:cSldViewPr>
      <p:cViewPr varScale="1">
        <p:scale>
          <a:sx n="44" d="100"/>
          <a:sy n="44" d="100"/>
        </p:scale>
        <p:origin x="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B0B5-9092-4030-9ABF-86D412DE41AA}" type="datetimeFigureOut">
              <a:rPr lang="cy-GB" smtClean="0"/>
              <a:t>03/05/2020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5E920-EB24-4455-AD0C-5D939F53845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9147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Welcome to a presentation on the Applied ICT A-level.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E920-EB24-4455-AD0C-5D939F538458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7462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Applied ICT A-level runs over 2 years. Yeas 12 is the AS qualification and will count as 40% of the full A-level. </a:t>
            </a:r>
          </a:p>
          <a:p>
            <a:r>
              <a:rPr lang="en-GB" dirty="0"/>
              <a:t>Year 2 has 2 modules. </a:t>
            </a:r>
          </a:p>
          <a:p>
            <a:r>
              <a:rPr lang="en-GB" dirty="0"/>
              <a:t>AICT1 is worth 40% of year 12. It involves a 1 hour paper exam and a 2 hour practical exam. Candidates are permitted a 15 minute break between these two exams. The practical exam covers skills that they’ve covered in their coursework. </a:t>
            </a:r>
          </a:p>
          <a:p>
            <a:r>
              <a:rPr lang="en-GB" dirty="0"/>
              <a:t>AICT2 is worth 60% of year 12 and is coursework. The learners will have to create a database, website and spreadsheet for a company.</a:t>
            </a:r>
          </a:p>
          <a:p>
            <a:r>
              <a:rPr lang="en-GB" dirty="0"/>
              <a:t>AICT3 is worth 40% of year 13. It is groupwork for the majority of the year where candidates will work together using their project management skills to create a spreadsheet for a company. During March and April of year 13, the candidates will then receive revised requirements and work on this individually for 15 hours under controlled conditions. </a:t>
            </a:r>
          </a:p>
          <a:p>
            <a:r>
              <a:rPr lang="en-GB" dirty="0"/>
              <a:t>AICT5 is a programming unit and is worth 60% of the year 13 course. Candidates will need to create a system using the programming language VB.net for a company. </a:t>
            </a:r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E920-EB24-4455-AD0C-5D939F538458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8652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The majority of year 12 is ICT based but there will be some coding.</a:t>
            </a:r>
          </a:p>
          <a:p>
            <a:pPr algn="l"/>
            <a:r>
              <a:rPr lang="en-GB" sz="1200" b="1" dirty="0"/>
              <a:t>The majority of year 13 is code based. </a:t>
            </a:r>
            <a:endParaRPr lang="en-GB" sz="1200" b="1" dirty="0" smtClean="0"/>
          </a:p>
          <a:p>
            <a:pPr algn="l"/>
            <a:r>
              <a:rPr lang="en-GB" sz="1200" b="1" dirty="0" smtClean="0"/>
              <a:t>Candidates who</a:t>
            </a:r>
            <a:r>
              <a:rPr lang="en-GB" sz="1200" b="1" baseline="0" dirty="0" smtClean="0"/>
              <a:t> get a B in GCSE ICT or a C grade in Computer Science GCSE will usually go on to get a C+ grade at A-level.</a:t>
            </a:r>
            <a:endParaRPr lang="en-GB" sz="1200" b="1" dirty="0"/>
          </a:p>
          <a:p>
            <a:pPr algn="l"/>
            <a:r>
              <a:rPr lang="en-GB" sz="1200" b="1" dirty="0"/>
              <a:t>Candidates who have studied neither Computer Science or ICT at GCSE could still do the course but due to the nature of the course, they’d be expected to get a C+ grade in GCSE Mathematics. </a:t>
            </a:r>
            <a:endParaRPr lang="en-GB" sz="1200" dirty="0"/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E920-EB24-4455-AD0C-5D939F538458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0079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9274-5E09-48D5-8F71-355C1AA7C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5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8474-C62A-4489-9967-B5772ADEB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1CCE-C0B5-44F9-B6EF-2AA22E4AF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0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E051-3D2B-4F3C-89B6-2A51128CA2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956-2016-434E-B1B8-64E991F60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B440-AD0C-468C-A0F4-9077307D3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2BE-313B-4ECF-9717-248C6D7AA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E35-B330-4009-9E4C-127B28562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3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F9D9-7B02-4463-9C45-15A99CCFC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7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1B65-9E29-4BCB-B4EA-F2B67B8B1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1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y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6E04-F373-431A-96FA-293BCC7F8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Sprocket BT" pitchFamily="8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Sprocket BT" pitchFamily="82" charset="0"/>
              </a:defRPr>
            </a:lvl1pPr>
          </a:lstStyle>
          <a:p>
            <a:pPr>
              <a:defRPr/>
            </a:pPr>
            <a:fld id="{6D373098-2A10-4802-8D65-6F9084E82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ounded Rectangle 29"/>
          <p:cNvSpPr/>
          <p:nvPr userDrawn="1"/>
        </p:nvSpPr>
        <p:spPr>
          <a:xfrm>
            <a:off x="360363" y="228600"/>
            <a:ext cx="8453437" cy="6477000"/>
          </a:xfrm>
          <a:prstGeom prst="roundRect">
            <a:avLst>
              <a:gd name="adj" fmla="val 2682"/>
            </a:avLst>
          </a:prstGeom>
          <a:noFill/>
          <a:ln w="38100">
            <a:solidFill>
              <a:srgbClr val="DEA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>
              <a:solidFill>
                <a:srgbClr val="FFFF00"/>
              </a:solidFill>
              <a:latin typeface="Sprocket BT" pitchFamily="82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096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DEA705"/>
                </a:solidFill>
                <a:latin typeface="Sprocket BT" pitchFamily="8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DEA705"/>
                </a:solidFill>
                <a:latin typeface="Sprocket BT" pitchFamily="8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Yr Adran Dechnoleg Gwybodaeth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DEA705"/>
                </a:solidFill>
                <a:latin typeface="Sprocket BT" pitchFamily="8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FE1C28-2E91-4CE5-8D76-3DCF60A7D40D}" type="slidenum">
              <a:rPr lang="en-US" smtClean="0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 userDrawn="1"/>
        </p:nvGrpSpPr>
        <p:grpSpPr bwMode="auto">
          <a:xfrm>
            <a:off x="102660450" y="105287763"/>
            <a:ext cx="7175500" cy="10533062"/>
            <a:chOff x="110312545" y="106547775"/>
            <a:chExt cx="5115436" cy="7200000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0614200" y="106835775"/>
              <a:ext cx="4608000" cy="67680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cy-GB" altLang="cy-GB">
                <a:solidFill>
                  <a:srgbClr val="FFFF00"/>
                </a:solidFill>
                <a:latin typeface="Sprocket BT" pitchFamily="82" charset="0"/>
              </a:endParaRPr>
            </a:p>
          </p:txBody>
        </p:sp>
        <p:pic>
          <p:nvPicPr>
            <p:cNvPr id="1034" name="Picture 10" descr="Picture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2545" y="106547775"/>
              <a:ext cx="5896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Picture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38326" y="106547775"/>
              <a:ext cx="5896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Picture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2545" y="113027775"/>
              <a:ext cx="5896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7" name="Picture 13" descr="Picture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38326" y="113027775"/>
              <a:ext cx="5896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itl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Applied ICT A-Level</a:t>
            </a:r>
            <a:endParaRPr lang="cy-GB" altLang="cy-GB" dirty="0">
              <a:solidFill>
                <a:srgbClr val="FFFF00"/>
              </a:solidFill>
              <a:latin typeface="Sprocket BT" pitchFamily="82" charset="0"/>
            </a:endParaRPr>
          </a:p>
        </p:txBody>
      </p:sp>
      <p:sp>
        <p:nvSpPr>
          <p:cNvPr id="13315" name="Isdeitl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TGCh Cymhwysol </a:t>
            </a:r>
            <a:r>
              <a:rPr lang="en-GB" altLang="cy-GB" dirty="0" err="1">
                <a:solidFill>
                  <a:srgbClr val="FFFF00"/>
                </a:solidFill>
                <a:latin typeface="Sprocket BT" pitchFamily="82" charset="0"/>
              </a:rPr>
              <a:t>Lefel</a:t>
            </a:r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 A</a:t>
            </a:r>
            <a:endParaRPr lang="cy-GB" altLang="cy-GB" dirty="0">
              <a:solidFill>
                <a:srgbClr val="FFFF00"/>
              </a:solidFill>
              <a:latin typeface="Sprocket BT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6000" b="1" kern="1200" dirty="0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 err="1">
                <a:solidFill>
                  <a:srgbClr val="FFFF00"/>
                </a:solidFill>
                <a:latin typeface="Sprocket BT" pitchFamily="82" charset="0"/>
              </a:rPr>
              <a:t>Moodle</a:t>
            </a:r>
            <a:r>
              <a:rPr lang="cy-GB" dirty="0">
                <a:solidFill>
                  <a:srgbClr val="FFFF00"/>
                </a:solidFill>
                <a:latin typeface="Sprocket BT" pitchFamily="82" charset="0"/>
              </a:rPr>
              <a:t> &amp; Google </a:t>
            </a:r>
            <a:r>
              <a:rPr lang="cy-GB" dirty="0" err="1">
                <a:solidFill>
                  <a:srgbClr val="FFFF00"/>
                </a:solidFill>
                <a:latin typeface="Sprocket BT" pitchFamily="82" charset="0"/>
              </a:rPr>
              <a:t>Classroom</a:t>
            </a:r>
            <a:r>
              <a:rPr lang="cy-GB" dirty="0">
                <a:solidFill>
                  <a:srgbClr val="FFFF00"/>
                </a:solidFill>
                <a:latin typeface="Sprocket BT" pitchFamily="82" charset="0"/>
              </a:rPr>
              <a:t> </a:t>
            </a:r>
          </a:p>
          <a:p>
            <a:r>
              <a:rPr lang="cy-GB" dirty="0" err="1">
                <a:solidFill>
                  <a:srgbClr val="FFFF00"/>
                </a:solidFill>
                <a:latin typeface="Sprocket BT" pitchFamily="82" charset="0"/>
              </a:rPr>
              <a:t>Video</a:t>
            </a:r>
            <a:r>
              <a:rPr lang="cy-GB" dirty="0">
                <a:solidFill>
                  <a:srgbClr val="FFFF00"/>
                </a:solidFill>
                <a:latin typeface="Sprocket BT" pitchFamily="82" charset="0"/>
              </a:rPr>
              <a:t> </a:t>
            </a:r>
            <a:r>
              <a:rPr lang="cy-GB" dirty="0" err="1">
                <a:solidFill>
                  <a:srgbClr val="FFFF00"/>
                </a:solidFill>
                <a:latin typeface="Sprocket BT" pitchFamily="82" charset="0"/>
              </a:rPr>
              <a:t>Tutorials</a:t>
            </a:r>
            <a:endParaRPr lang="cy-GB" dirty="0">
              <a:solidFill>
                <a:srgbClr val="FFFF00"/>
              </a:solidFill>
              <a:latin typeface="Sprocket BT" pitchFamily="82" charset="0"/>
            </a:endParaRPr>
          </a:p>
          <a:p>
            <a:endParaRPr lang="cy-GB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r="23913"/>
          <a:stretch/>
        </p:blipFill>
        <p:spPr bwMode="auto">
          <a:xfrm>
            <a:off x="4614499" y="2780928"/>
            <a:ext cx="3337693" cy="3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5" b="18851"/>
          <a:stretch/>
        </p:blipFill>
        <p:spPr>
          <a:xfrm>
            <a:off x="683568" y="2907531"/>
            <a:ext cx="3196323" cy="32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kern="1200" dirty="0" smtClean="0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Results</a:t>
            </a:r>
            <a:endParaRPr lang="en-GB" sz="6000" b="1" kern="1200" dirty="0">
              <a:solidFill>
                <a:srgbClr val="FFFF00"/>
              </a:solidFill>
              <a:latin typeface="Sprocket BT" pitchFamily="82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We have averaged a 97% A*-C pass rate over the past three years.</a:t>
            </a:r>
          </a:p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Our results are consistently 30% above the national average.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3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7"/>
          <p:cNvSpPr/>
          <p:nvPr/>
        </p:nvSpPr>
        <p:spPr>
          <a:xfrm>
            <a:off x="3347864" y="1916832"/>
            <a:ext cx="1872208" cy="2232248"/>
          </a:xfrm>
          <a:prstGeom prst="downArrowCallout">
            <a:avLst>
              <a:gd name="adj1" fmla="val 18895"/>
              <a:gd name="adj2" fmla="val 25000"/>
              <a:gd name="adj3" fmla="val 2500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y-GB" sz="1600" b="1" u="sng" dirty="0"/>
              <a:t>AICT1 (40%)</a:t>
            </a:r>
          </a:p>
          <a:p>
            <a:pPr algn="ctr"/>
            <a:r>
              <a:rPr lang="cy-GB" sz="1600" dirty="0"/>
              <a:t>Papur 1 Awr</a:t>
            </a:r>
          </a:p>
          <a:p>
            <a:pPr algn="ctr"/>
            <a:r>
              <a:rPr lang="cy-GB" sz="1600" dirty="0"/>
              <a:t>Arholiad ymarferol 2 awr ar Access, Excel, Gwefannau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5868144" y="1916832"/>
            <a:ext cx="1872208" cy="2232248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y-GB" sz="1600" b="1" u="sng" dirty="0"/>
              <a:t>AICT2 (60%)</a:t>
            </a:r>
          </a:p>
          <a:p>
            <a:pPr algn="ctr"/>
            <a:r>
              <a:rPr lang="cy-GB" sz="1600" dirty="0"/>
              <a:t>Gwaith Cwrs ar Access, Excel, Gwefannau</a:t>
            </a:r>
          </a:p>
        </p:txBody>
      </p:sp>
      <p:sp>
        <p:nvSpPr>
          <p:cNvPr id="11" name="Rounded Rectangle 11"/>
          <p:cNvSpPr/>
          <p:nvPr/>
        </p:nvSpPr>
        <p:spPr>
          <a:xfrm>
            <a:off x="3347864" y="4149080"/>
            <a:ext cx="1872208" cy="20882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y-GB" b="1" u="sng" dirty="0"/>
              <a:t>AICT3 (40%)</a:t>
            </a:r>
          </a:p>
          <a:p>
            <a:pPr algn="ctr"/>
            <a:r>
              <a:rPr lang="cy-GB" dirty="0"/>
              <a:t>Gwaith Prosiect</a:t>
            </a:r>
          </a:p>
          <a:p>
            <a:pPr algn="ctr"/>
            <a:r>
              <a:rPr lang="cy-GB" dirty="0"/>
              <a:t>Gweithio fel grŵp ar ddatrysiad Excel</a:t>
            </a:r>
          </a:p>
          <a:p>
            <a:pPr algn="ctr"/>
            <a:endParaRPr lang="cy-GB" dirty="0"/>
          </a:p>
        </p:txBody>
      </p:sp>
      <p:sp>
        <p:nvSpPr>
          <p:cNvPr id="12" name="Rounded Rectangle 12"/>
          <p:cNvSpPr/>
          <p:nvPr/>
        </p:nvSpPr>
        <p:spPr>
          <a:xfrm>
            <a:off x="5921896" y="4257092"/>
            <a:ext cx="1818456" cy="18722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y-GB" b="1" u="sng" dirty="0"/>
              <a:t>AICT5 (60%)</a:t>
            </a:r>
          </a:p>
          <a:p>
            <a:pPr algn="ctr"/>
            <a:r>
              <a:rPr lang="cy-GB" dirty="0"/>
              <a:t>Prosiect Rhaglenni Cyfrifiadurol</a:t>
            </a:r>
          </a:p>
          <a:p>
            <a:pPr algn="ctr"/>
            <a:endParaRPr lang="cy-GB" dirty="0"/>
          </a:p>
        </p:txBody>
      </p:sp>
      <p:sp>
        <p:nvSpPr>
          <p:cNvPr id="13" name="Teitl 1"/>
          <p:cNvSpPr>
            <a:spLocks noGrp="1"/>
          </p:cNvSpPr>
          <p:nvPr>
            <p:ph type="ctrTitle"/>
          </p:nvPr>
        </p:nvSpPr>
        <p:spPr bwMode="auto">
          <a:xfrm>
            <a:off x="649796" y="332656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TGCh Cymhwysol </a:t>
            </a:r>
            <a:b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</a:br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Applied ICT A-Level</a:t>
            </a:r>
            <a:endParaRPr lang="cy-GB" altLang="cy-GB" dirty="0">
              <a:solidFill>
                <a:srgbClr val="FFFF00"/>
              </a:solidFill>
              <a:latin typeface="Sprocket BT" pitchFamily="82" charset="0"/>
            </a:endParaRPr>
          </a:p>
        </p:txBody>
      </p:sp>
      <p:sp>
        <p:nvSpPr>
          <p:cNvPr id="3" name="Swigen Siarad Saeth Dde 2"/>
          <p:cNvSpPr/>
          <p:nvPr/>
        </p:nvSpPr>
        <p:spPr>
          <a:xfrm>
            <a:off x="683568" y="1916832"/>
            <a:ext cx="2160240" cy="1584176"/>
          </a:xfrm>
          <a:prstGeom prst="rightArrowCallout">
            <a:avLst>
              <a:gd name="adj1" fmla="val 25000"/>
              <a:gd name="adj2" fmla="val 25000"/>
              <a:gd name="adj3" fmla="val 3943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err="1"/>
              <a:t>Blwyddyn</a:t>
            </a:r>
            <a:r>
              <a:rPr lang="en-GB" sz="1600" b="1" u="sng" dirty="0"/>
              <a:t> 12</a:t>
            </a:r>
          </a:p>
          <a:p>
            <a:pPr algn="ctr"/>
            <a:endParaRPr lang="en-GB" sz="1600" b="1" u="sng" dirty="0"/>
          </a:p>
          <a:p>
            <a:pPr algn="ctr"/>
            <a:r>
              <a:rPr lang="en-GB" sz="1600" b="1" u="sng" dirty="0"/>
              <a:t>Year 12</a:t>
            </a:r>
          </a:p>
          <a:p>
            <a:pPr algn="ctr"/>
            <a:r>
              <a:rPr lang="en-GB" sz="1600" b="1" u="sng" dirty="0"/>
              <a:t>40%</a:t>
            </a:r>
            <a:endParaRPr lang="cy-GB" sz="1600" b="1" u="sng" dirty="0"/>
          </a:p>
        </p:txBody>
      </p:sp>
      <p:sp>
        <p:nvSpPr>
          <p:cNvPr id="17" name="Swigen Siarad Saeth Dde 16"/>
          <p:cNvSpPr/>
          <p:nvPr/>
        </p:nvSpPr>
        <p:spPr>
          <a:xfrm>
            <a:off x="711424" y="4257092"/>
            <a:ext cx="2160240" cy="1584176"/>
          </a:xfrm>
          <a:prstGeom prst="rightArrowCallout">
            <a:avLst>
              <a:gd name="adj1" fmla="val 25000"/>
              <a:gd name="adj2" fmla="val 25000"/>
              <a:gd name="adj3" fmla="val 3943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err="1"/>
              <a:t>Blwyddyn</a:t>
            </a:r>
            <a:r>
              <a:rPr lang="en-GB" sz="1600" b="1" u="sng" dirty="0"/>
              <a:t> 13</a:t>
            </a:r>
          </a:p>
          <a:p>
            <a:pPr algn="ctr"/>
            <a:endParaRPr lang="en-GB" sz="1600" b="1" u="sng" dirty="0"/>
          </a:p>
          <a:p>
            <a:pPr algn="ctr"/>
            <a:r>
              <a:rPr lang="en-GB" sz="1600" b="1" u="sng" dirty="0"/>
              <a:t>Year 13</a:t>
            </a:r>
          </a:p>
          <a:p>
            <a:pPr algn="ctr"/>
            <a:r>
              <a:rPr lang="en-GB" sz="1600" b="1" u="sng" dirty="0"/>
              <a:t>60%</a:t>
            </a:r>
            <a:endParaRPr lang="cy-GB" sz="1600" b="1" u="sng" dirty="0"/>
          </a:p>
        </p:txBody>
      </p:sp>
    </p:spTree>
    <p:extLst>
      <p:ext uri="{BB962C8B-B14F-4D97-AF65-F5344CB8AC3E}">
        <p14:creationId xmlns:p14="http://schemas.microsoft.com/office/powerpoint/2010/main" val="137091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1"/>
          <p:cNvSpPr/>
          <p:nvPr/>
        </p:nvSpPr>
        <p:spPr>
          <a:xfrm>
            <a:off x="5796136" y="1916832"/>
            <a:ext cx="2520280" cy="39244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500" b="1" dirty="0"/>
              <a:t>The majority of year 12 is ICT based but there will be some coding.</a:t>
            </a:r>
          </a:p>
          <a:p>
            <a:pPr algn="ctr"/>
            <a:r>
              <a:rPr lang="en-GB" sz="2500" b="1" dirty="0"/>
              <a:t>The majority of year 13 is code based. </a:t>
            </a:r>
            <a:endParaRPr lang="en-GB" sz="2500" dirty="0"/>
          </a:p>
          <a:p>
            <a:pPr algn="ctr"/>
            <a:endParaRPr lang="en-GB" dirty="0"/>
          </a:p>
        </p:txBody>
      </p:sp>
      <p:sp>
        <p:nvSpPr>
          <p:cNvPr id="13" name="Teitl 1"/>
          <p:cNvSpPr>
            <a:spLocks noGrp="1"/>
          </p:cNvSpPr>
          <p:nvPr>
            <p:ph type="ctrTitle"/>
          </p:nvPr>
        </p:nvSpPr>
        <p:spPr bwMode="auto">
          <a:xfrm>
            <a:off x="649796" y="332656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y-GB" dirty="0">
                <a:solidFill>
                  <a:srgbClr val="FFFF00"/>
                </a:solidFill>
                <a:latin typeface="Sprocket BT" pitchFamily="82" charset="0"/>
              </a:rPr>
              <a:t>Applied ICT A-Level - Progression</a:t>
            </a:r>
            <a:endParaRPr lang="cy-GB" altLang="cy-GB" dirty="0">
              <a:solidFill>
                <a:srgbClr val="FFFF00"/>
              </a:solidFill>
              <a:latin typeface="Sprocket BT" pitchFamily="82" charset="0"/>
            </a:endParaRPr>
          </a:p>
        </p:txBody>
      </p:sp>
      <p:sp>
        <p:nvSpPr>
          <p:cNvPr id="3" name="Swigen Siarad Saeth Dde 2"/>
          <p:cNvSpPr/>
          <p:nvPr/>
        </p:nvSpPr>
        <p:spPr>
          <a:xfrm>
            <a:off x="683568" y="1916832"/>
            <a:ext cx="4536504" cy="1584176"/>
          </a:xfrm>
          <a:prstGeom prst="rightArrowCallout">
            <a:avLst>
              <a:gd name="adj1" fmla="val 25000"/>
              <a:gd name="adj2" fmla="val 25000"/>
              <a:gd name="adj3" fmla="val 3943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500" b="1" u="sng" dirty="0"/>
              <a:t>GCSE ICT </a:t>
            </a:r>
          </a:p>
          <a:p>
            <a:pPr algn="ctr"/>
            <a:endParaRPr lang="en-GB" sz="2500" b="1" u="sng" dirty="0"/>
          </a:p>
          <a:p>
            <a:pPr algn="ctr"/>
            <a:r>
              <a:rPr lang="en-GB" sz="2500" b="1" u="sng" dirty="0"/>
              <a:t>At least a B grade</a:t>
            </a:r>
            <a:endParaRPr lang="cy-GB" sz="2500" b="1" u="sng" dirty="0"/>
          </a:p>
        </p:txBody>
      </p:sp>
      <p:sp>
        <p:nvSpPr>
          <p:cNvPr id="17" name="Swigen Siarad Saeth Dde 16"/>
          <p:cNvSpPr/>
          <p:nvPr/>
        </p:nvSpPr>
        <p:spPr>
          <a:xfrm>
            <a:off x="711424" y="4257092"/>
            <a:ext cx="4508648" cy="1584176"/>
          </a:xfrm>
          <a:prstGeom prst="rightArrowCallout">
            <a:avLst>
              <a:gd name="adj1" fmla="val 25000"/>
              <a:gd name="adj2" fmla="val 25000"/>
              <a:gd name="adj3" fmla="val 3943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500" b="1" u="sng" dirty="0"/>
              <a:t>GCSE Computer Science</a:t>
            </a:r>
          </a:p>
          <a:p>
            <a:pPr algn="ctr"/>
            <a:endParaRPr lang="en-GB" sz="2500" b="1" u="sng" dirty="0"/>
          </a:p>
          <a:p>
            <a:pPr algn="ctr"/>
            <a:r>
              <a:rPr lang="en-GB" sz="2500" b="1" u="sng" dirty="0"/>
              <a:t>At least a C grade</a:t>
            </a:r>
            <a:endParaRPr lang="cy-GB" sz="2500" b="1" u="sng" dirty="0"/>
          </a:p>
        </p:txBody>
      </p:sp>
    </p:spTree>
    <p:extLst>
      <p:ext uri="{BB962C8B-B14F-4D97-AF65-F5344CB8AC3E}">
        <p14:creationId xmlns:p14="http://schemas.microsoft.com/office/powerpoint/2010/main" val="397404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5536" y="476672"/>
            <a:ext cx="83529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cy-GB" sz="6000" b="1" dirty="0">
                <a:solidFill>
                  <a:srgbClr val="FFFF00"/>
                </a:solidFill>
                <a:latin typeface="Sprocket BT" pitchFamily="82" charset="0"/>
              </a:rPr>
              <a:t>Career or University</a:t>
            </a:r>
            <a:endParaRPr lang="en-GB" altLang="cy-GB" dirty="0">
              <a:solidFill>
                <a:srgbClr val="FFFF00"/>
              </a:solidFill>
              <a:latin typeface="Sprocket BT" pitchFamily="82" charset="0"/>
            </a:endParaRPr>
          </a:p>
        </p:txBody>
      </p:sp>
      <p:sp>
        <p:nvSpPr>
          <p:cNvPr id="3" name="Cornel wedi'i Phlygu 2"/>
          <p:cNvSpPr/>
          <p:nvPr/>
        </p:nvSpPr>
        <p:spPr>
          <a:xfrm>
            <a:off x="421482" y="1847478"/>
            <a:ext cx="2808312" cy="3021682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y-GB" sz="2000" b="1" u="sng" dirty="0"/>
              <a:t>AICT1/2</a:t>
            </a:r>
          </a:p>
          <a:p>
            <a:pPr algn="ctr"/>
            <a:endParaRPr lang="cy-GB" sz="2000" b="1" u="sng" dirty="0"/>
          </a:p>
          <a:p>
            <a:pPr algn="ctr"/>
            <a:r>
              <a:rPr lang="en-GB" sz="2000" dirty="0"/>
              <a:t>Self employed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Management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Efficient use of software for university studies</a:t>
            </a:r>
            <a:endParaRPr lang="cy-GB" sz="2000" dirty="0"/>
          </a:p>
          <a:p>
            <a:pPr algn="ctr"/>
            <a:endParaRPr lang="cy-GB" sz="1600" b="1" u="sng" dirty="0"/>
          </a:p>
        </p:txBody>
      </p:sp>
      <p:sp>
        <p:nvSpPr>
          <p:cNvPr id="11" name="Cornel wedi'i Phlygu 10"/>
          <p:cNvSpPr/>
          <p:nvPr/>
        </p:nvSpPr>
        <p:spPr>
          <a:xfrm>
            <a:off x="3229794" y="1844824"/>
            <a:ext cx="2808312" cy="3024336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 u="sng" dirty="0"/>
              <a:t>AICT3</a:t>
            </a:r>
          </a:p>
          <a:p>
            <a:pPr algn="ctr"/>
            <a:endParaRPr lang="en-GB" sz="2000" b="1" u="sng" dirty="0"/>
          </a:p>
          <a:p>
            <a:pPr algn="ctr"/>
            <a:r>
              <a:rPr lang="en-GB" sz="2000" dirty="0"/>
              <a:t>Project Management</a:t>
            </a:r>
          </a:p>
          <a:p>
            <a:pPr algn="ctr"/>
            <a:endParaRPr lang="en-GB" sz="2000" b="1" u="sng" dirty="0"/>
          </a:p>
          <a:p>
            <a:pPr algn="ctr"/>
            <a:r>
              <a:rPr lang="en-GB" sz="2000" dirty="0"/>
              <a:t>Group Work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Business management</a:t>
            </a:r>
          </a:p>
        </p:txBody>
      </p:sp>
      <p:sp>
        <p:nvSpPr>
          <p:cNvPr id="12" name="Cornel wedi'i Phlygu 11"/>
          <p:cNvSpPr/>
          <p:nvPr/>
        </p:nvSpPr>
        <p:spPr>
          <a:xfrm>
            <a:off x="5976156" y="1839094"/>
            <a:ext cx="2808312" cy="3030066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 u="sng" dirty="0"/>
              <a:t>AICT 5</a:t>
            </a:r>
          </a:p>
          <a:p>
            <a:pPr algn="ctr"/>
            <a:endParaRPr lang="en-GB" sz="2000" b="1" u="sng" dirty="0"/>
          </a:p>
          <a:p>
            <a:r>
              <a:rPr lang="en-GB" sz="2000" dirty="0"/>
              <a:t>Software engineering</a:t>
            </a:r>
          </a:p>
          <a:p>
            <a:endParaRPr lang="en-GB" sz="2000" dirty="0"/>
          </a:p>
          <a:p>
            <a:r>
              <a:rPr lang="en-GB" sz="2000" dirty="0"/>
              <a:t>Computer Science</a:t>
            </a:r>
          </a:p>
          <a:p>
            <a:endParaRPr lang="en-GB" sz="2000" dirty="0"/>
          </a:p>
          <a:p>
            <a:r>
              <a:rPr lang="en-GB" sz="2000" dirty="0"/>
              <a:t>University level mathematics</a:t>
            </a:r>
          </a:p>
          <a:p>
            <a:endParaRPr lang="en-GB" sz="2000" b="1" u="sng" dirty="0"/>
          </a:p>
          <a:p>
            <a:endParaRPr lang="en-GB" sz="2000" b="1" u="sng" dirty="0"/>
          </a:p>
          <a:p>
            <a:endParaRPr lang="cy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319605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6000" b="1" kern="1200" dirty="0" err="1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Why</a:t>
            </a:r>
            <a:r>
              <a:rPr lang="cy-GB" sz="6000" b="1" kern="1200" dirty="0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 </a:t>
            </a:r>
            <a:r>
              <a:rPr lang="cy-GB" sz="6000" b="1" kern="1200" dirty="0" err="1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study</a:t>
            </a:r>
            <a:r>
              <a:rPr lang="cy-GB" sz="6000" b="1" kern="1200" dirty="0">
                <a:solidFill>
                  <a:srgbClr val="FFFF00"/>
                </a:solidFill>
                <a:latin typeface="Sprocket BT" pitchFamily="82" charset="0"/>
                <a:ea typeface="+mn-ea"/>
                <a:cs typeface="+mn-cs"/>
              </a:rPr>
              <a:t> ICT?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There are plenty of jobs in ICT</a:t>
            </a:r>
          </a:p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Diversity / Range of careers</a:t>
            </a:r>
          </a:p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What you study will be applied all over the world</a:t>
            </a:r>
          </a:p>
          <a:p>
            <a:r>
              <a:rPr lang="en-GB" dirty="0">
                <a:solidFill>
                  <a:srgbClr val="FFFF00"/>
                </a:solidFill>
                <a:latin typeface="Sprocket BT" pitchFamily="82" charset="0"/>
              </a:rPr>
              <a:t>Develop logic and problem solving skills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9367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579" b="13579"/>
          <a:stretch/>
        </p:blipFill>
        <p:spPr>
          <a:xfrm>
            <a:off x="486032" y="1196752"/>
            <a:ext cx="81719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548" r="10872" b="13579"/>
          <a:stretch/>
        </p:blipFill>
        <p:spPr>
          <a:xfrm>
            <a:off x="527236" y="1016732"/>
            <a:ext cx="80895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563" r="2750" b="7672"/>
          <a:stretch/>
        </p:blipFill>
        <p:spPr>
          <a:xfrm>
            <a:off x="405408" y="930167"/>
            <a:ext cx="8333184" cy="49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0" t="14563" r="16778" b="10625"/>
          <a:stretch/>
        </p:blipFill>
        <p:spPr>
          <a:xfrm>
            <a:off x="683568" y="692696"/>
            <a:ext cx="77768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30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517</Words>
  <Application>Microsoft Office PowerPoint</Application>
  <PresentationFormat>On-screen Show (4:3)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Sprocket BT</vt:lpstr>
      <vt:lpstr>Default Design</vt:lpstr>
      <vt:lpstr>Applied ICT A-Level</vt:lpstr>
      <vt:lpstr>TGCh Cymhwysol  Applied ICT A-Level</vt:lpstr>
      <vt:lpstr>Applied ICT A-Level - Progression</vt:lpstr>
      <vt:lpstr>PowerPoint Presentation</vt:lpstr>
      <vt:lpstr>Why study ICT?</vt:lpstr>
      <vt:lpstr>PowerPoint Presentation</vt:lpstr>
      <vt:lpstr>PowerPoint Presentation</vt:lpstr>
      <vt:lpstr>PowerPoint Presentation</vt:lpstr>
      <vt:lpstr>PowerPoint Presentation</vt:lpstr>
      <vt:lpstr>Support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jonesgary</dc:creator>
  <cp:lastModifiedBy>Gareth Evans</cp:lastModifiedBy>
  <cp:revision>31</cp:revision>
  <dcterms:created xsi:type="dcterms:W3CDTF">2012-03-06T15:24:39Z</dcterms:created>
  <dcterms:modified xsi:type="dcterms:W3CDTF">2020-05-03T06:58:55Z</dcterms:modified>
</cp:coreProperties>
</file>