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notesMasterIdLst>
    <p:notesMasterId r:id="rId9"/>
  </p:notesMasterIdLst>
  <p:handoutMasterIdLst>
    <p:handoutMasterId r:id="rId10"/>
  </p:handoutMasterIdLst>
  <p:sldIdLst>
    <p:sldId id="259" r:id="rId2"/>
    <p:sldId id="260" r:id="rId3"/>
    <p:sldId id="258" r:id="rId4"/>
    <p:sldId id="264" r:id="rId5"/>
    <p:sldId id="266" r:id="rId6"/>
    <p:sldId id="267" r:id="rId7"/>
    <p:sldId id="261" r:id="rId8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04" userDrawn="1">
          <p15:clr>
            <a:srgbClr val="A4A3A4"/>
          </p15:clr>
        </p15:guide>
        <p15:guide id="3" orient="horz" pos="4144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orient="horz" pos="1136" userDrawn="1">
          <p15:clr>
            <a:srgbClr val="A4A3A4"/>
          </p15:clr>
        </p15:guide>
        <p15:guide id="6" pos="3839" userDrawn="1">
          <p15:clr>
            <a:srgbClr val="A4A3A4"/>
          </p15:clr>
        </p15:guide>
        <p15:guide id="7" pos="191" userDrawn="1">
          <p15:clr>
            <a:srgbClr val="A4A3A4"/>
          </p15:clr>
        </p15:guide>
        <p15:guide id="8" pos="7486" userDrawn="1">
          <p15:clr>
            <a:srgbClr val="A4A3A4"/>
          </p15:clr>
        </p15:guide>
        <p15:guide id="9" pos="576" userDrawn="1">
          <p15:clr>
            <a:srgbClr val="A4A3A4"/>
          </p15:clr>
        </p15:guide>
        <p15:guide id="10" pos="71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120" y="618"/>
      </p:cViewPr>
      <p:guideLst>
        <p:guide orient="horz" pos="2160"/>
        <p:guide orient="horz" pos="304"/>
        <p:guide orient="horz" pos="4144"/>
        <p:guide orient="horz" pos="3952"/>
        <p:guide orient="horz" pos="1136"/>
        <p:guide pos="3839"/>
        <p:guide pos="191"/>
        <p:guide pos="7486"/>
        <p:guide pos="576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t>10/13/2020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t>10/13/2020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4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1" y="1"/>
            <a:ext cx="11680767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8"/>
            <a:ext cx="1132630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1"/>
            <a:ext cx="8717308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758" y="293317"/>
            <a:ext cx="1136415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0969" y="662656"/>
            <a:ext cx="9752647" cy="2766528"/>
          </a:xfrm>
        </p:spPr>
        <p:txBody>
          <a:bodyPr anchor="b">
            <a:normAutofit/>
          </a:bodyPr>
          <a:lstStyle>
            <a:lvl1pPr algn="r">
              <a:defRPr sz="7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2806" y="3505210"/>
            <a:ext cx="975264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799">
                <a:solidFill>
                  <a:schemeClr val="bg1">
                    <a:lumMod val="50000"/>
                  </a:schemeClr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7253" y="4578463"/>
            <a:ext cx="6142053" cy="1163112"/>
          </a:xfrm>
        </p:spPr>
        <p:txBody>
          <a:bodyPr/>
          <a:lstStyle>
            <a:lvl1pPr algn="ctr">
              <a:defRPr sz="5398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B9B9059-F1D6-41D0-95CF-D21CAA096B3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58" y="4883024"/>
            <a:ext cx="4046185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398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49192" y="3832648"/>
            <a:ext cx="906950" cy="498470"/>
          </a:xfrm>
        </p:spPr>
        <p:txBody>
          <a:bodyPr/>
          <a:lstStyle>
            <a:lvl1pPr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0286" y="5111356"/>
            <a:ext cx="515252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686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4106333"/>
            <a:ext cx="10392001" cy="588846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623" y="685800"/>
            <a:ext cx="10389807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01" y="4702923"/>
            <a:ext cx="10392021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85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3" y="685801"/>
            <a:ext cx="10394194" cy="3194903"/>
          </a:xfrm>
        </p:spPr>
        <p:txBody>
          <a:bodyPr anchor="ctr">
            <a:normAutofit/>
          </a:bodyPr>
          <a:lstStyle>
            <a:lvl1pPr algn="ctr"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01" y="4106333"/>
            <a:ext cx="10392022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96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440" y="685800"/>
            <a:ext cx="9522540" cy="2916704"/>
          </a:xfrm>
        </p:spPr>
        <p:txBody>
          <a:bodyPr anchor="ctr">
            <a:normAutofit/>
          </a:bodyPr>
          <a:lstStyle>
            <a:lvl1pPr algn="ctr"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49860" y="3610032"/>
            <a:ext cx="8665699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3" y="4106334"/>
            <a:ext cx="10394174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623" y="89262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0356" y="2922827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422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1723855"/>
            <a:ext cx="10392000" cy="2511835"/>
          </a:xfrm>
        </p:spPr>
        <p:txBody>
          <a:bodyPr anchor="b">
            <a:normAutofit/>
          </a:bodyPr>
          <a:lstStyle>
            <a:lvl1pPr algn="l"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2" y="4247468"/>
            <a:ext cx="1039200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1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623" y="685801"/>
            <a:ext cx="10391999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623" y="2063395"/>
            <a:ext cx="330926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623" y="2639658"/>
            <a:ext cx="330926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3519" y="2063395"/>
            <a:ext cx="330926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3518" y="2639658"/>
            <a:ext cx="330926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356" y="2063395"/>
            <a:ext cx="330926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68356" y="2639658"/>
            <a:ext cx="330926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95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623" y="685801"/>
            <a:ext cx="10394174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660" y="3813025"/>
            <a:ext cx="330926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1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601" y="2063396"/>
            <a:ext cx="330926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660" y="4389288"/>
            <a:ext cx="330926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6307" y="3813025"/>
            <a:ext cx="330926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1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4896" y="2063396"/>
            <a:ext cx="330926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4896" y="4389286"/>
            <a:ext cx="3309266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6921" y="3813025"/>
            <a:ext cx="330926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1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6796" y="2063394"/>
            <a:ext cx="330926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6796" y="4389284"/>
            <a:ext cx="330926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73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622" y="2063396"/>
            <a:ext cx="1039200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9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3566" y="685801"/>
            <a:ext cx="226405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622" y="685801"/>
            <a:ext cx="790237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77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622" y="2063396"/>
            <a:ext cx="1039200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8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3" y="685801"/>
            <a:ext cx="10392000" cy="3193487"/>
          </a:xfrm>
        </p:spPr>
        <p:txBody>
          <a:bodyPr anchor="b">
            <a:normAutofit/>
          </a:bodyPr>
          <a:lstStyle>
            <a:lvl1pPr algn="l">
              <a:defRPr sz="5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3" y="3742267"/>
            <a:ext cx="1039200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1999">
                <a:solidFill>
                  <a:schemeClr val="bg1">
                    <a:lumMod val="50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623" y="685800"/>
            <a:ext cx="10394174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621" y="2063396"/>
            <a:ext cx="5087389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2410" y="2063396"/>
            <a:ext cx="5085213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4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623" y="685800"/>
            <a:ext cx="1039200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117" y="2063396"/>
            <a:ext cx="4854893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5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623" y="2861733"/>
            <a:ext cx="5087387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572" y="2063396"/>
            <a:ext cx="4863224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5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2408" y="2861733"/>
            <a:ext cx="5087388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30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3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463" y="685800"/>
            <a:ext cx="4125785" cy="2023252"/>
          </a:xfrm>
        </p:spPr>
        <p:txBody>
          <a:bodyPr anchor="b">
            <a:normAutofit/>
          </a:bodyPr>
          <a:lstStyle>
            <a:lvl1pPr algn="ctr">
              <a:defRPr sz="35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4818" y="685801"/>
            <a:ext cx="6032804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462" y="2709053"/>
            <a:ext cx="412578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8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85800"/>
            <a:ext cx="6343650" cy="2023252"/>
          </a:xfrm>
        </p:spPr>
        <p:txBody>
          <a:bodyPr anchor="b">
            <a:normAutofit/>
          </a:bodyPr>
          <a:lstStyle>
            <a:lvl1pPr algn="ctr">
              <a:defRPr sz="35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0413" y="1"/>
            <a:ext cx="3597209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3" y="2709053"/>
            <a:ext cx="6343649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8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1" y="1"/>
            <a:ext cx="12002224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623" y="685801"/>
            <a:ext cx="10394174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2" y="2063396"/>
            <a:ext cx="10394175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6183" y="5757334"/>
            <a:ext cx="3783614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99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B9B9059-F1D6-41D0-95CF-D21CAA096B3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623" y="5757334"/>
            <a:ext cx="5498287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99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5484" y="5757334"/>
            <a:ext cx="9069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99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7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  <p:sldLayoutId id="214748384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5398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99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79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7kHzL3fV7hc" TargetMode="External"/><Relationship Id="rId3" Type="http://schemas.openxmlformats.org/officeDocument/2006/relationships/slideLayout" Target="../slideLayouts/slideLayout18.xml"/><Relationship Id="rId7" Type="http://schemas.openxmlformats.org/officeDocument/2006/relationships/hyperlink" Target="https://www.youtube.com/watch?v=8NNTv3lQD30" TargetMode="Externa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hyperlink" Target="https://www.youtube.com/watch?v=LXI8q5JMAW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1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0BE67D62-3E62-470C-98D6-3BA21088C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 useBgFill="1">
        <p:nvSpPr>
          <p:cNvPr id="73" name="Freeform 11">
            <a:extLst>
              <a:ext uri="{FF2B5EF4-FFF2-40B4-BE49-F238E27FC236}">
                <a16:creationId xmlns:a16="http://schemas.microsoft.com/office/drawing/2014/main" id="{9060346B-3FED-4DD4-B8C1-DC55FABE7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0" y="0"/>
            <a:ext cx="11680766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Freeform 13">
            <a:extLst>
              <a:ext uri="{FF2B5EF4-FFF2-40B4-BE49-F238E27FC236}">
                <a16:creationId xmlns:a16="http://schemas.microsoft.com/office/drawing/2014/main" id="{B553EB7A-0120-4C88-A02C-26C1D1F4C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6306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Freeform 25">
            <a:extLst>
              <a:ext uri="{FF2B5EF4-FFF2-40B4-BE49-F238E27FC236}">
                <a16:creationId xmlns:a16="http://schemas.microsoft.com/office/drawing/2014/main" id="{D4327787-BC11-4A2F-BB05-F74869A7F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7308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 14">
            <a:extLst>
              <a:ext uri="{FF2B5EF4-FFF2-40B4-BE49-F238E27FC236}">
                <a16:creationId xmlns:a16="http://schemas.microsoft.com/office/drawing/2014/main" id="{7C3D022D-958E-4B8D-B601-804671385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757" y="293317"/>
            <a:ext cx="11364154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1" name="5-Point Star 24">
            <a:extLst>
              <a:ext uri="{FF2B5EF4-FFF2-40B4-BE49-F238E27FC236}">
                <a16:creationId xmlns:a16="http://schemas.microsoft.com/office/drawing/2014/main" id="{0BF0E6E8-886A-4302-8457-1BF7C47C4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0285" y="5111356"/>
            <a:ext cx="515252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Freeform 6">
            <a:extLst>
              <a:ext uri="{FF2B5EF4-FFF2-40B4-BE49-F238E27FC236}">
                <a16:creationId xmlns:a16="http://schemas.microsoft.com/office/drawing/2014/main" id="{4BA3A3E9-9C19-4487-B8C5-CEE9CDA95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8838" y="2698990"/>
            <a:ext cx="11335144" cy="3612111"/>
          </a:xfrm>
          <a:custGeom>
            <a:avLst/>
            <a:gdLst>
              <a:gd name="connsiteX0" fmla="*/ 0 w 11329257"/>
              <a:gd name="connsiteY0" fmla="*/ 1672253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0 w 11329257"/>
              <a:gd name="connsiteY4" fmla="*/ 1672253 h 3112578"/>
              <a:gd name="connsiteX0" fmla="*/ 8467 w 11329257"/>
              <a:gd name="connsiteY0" fmla="*/ 994919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8467 w 11329257"/>
              <a:gd name="connsiteY4" fmla="*/ 994919 h 3112578"/>
              <a:gd name="connsiteX0" fmla="*/ 814 w 11330070"/>
              <a:gd name="connsiteY0" fmla="*/ 732453 h 3112578"/>
              <a:gd name="connsiteX1" fmla="*/ 11202554 w 11330070"/>
              <a:gd name="connsiteY1" fmla="*/ 0 h 3112578"/>
              <a:gd name="connsiteX2" fmla="*/ 11330070 w 11330070"/>
              <a:gd name="connsiteY2" fmla="*/ 2508571 h 3112578"/>
              <a:gd name="connsiteX3" fmla="*/ 813 w 11330070"/>
              <a:gd name="connsiteY3" fmla="*/ 3112578 h 3112578"/>
              <a:gd name="connsiteX4" fmla="*/ 814 w 11330070"/>
              <a:gd name="connsiteY4" fmla="*/ 732453 h 3112578"/>
              <a:gd name="connsiteX0" fmla="*/ 375 w 11338098"/>
              <a:gd name="connsiteY0" fmla="*/ 622387 h 3112578"/>
              <a:gd name="connsiteX1" fmla="*/ 11210582 w 11338098"/>
              <a:gd name="connsiteY1" fmla="*/ 0 h 3112578"/>
              <a:gd name="connsiteX2" fmla="*/ 11338098 w 11338098"/>
              <a:gd name="connsiteY2" fmla="*/ 2508571 h 3112578"/>
              <a:gd name="connsiteX3" fmla="*/ 8841 w 11338098"/>
              <a:gd name="connsiteY3" fmla="*/ 3112578 h 3112578"/>
              <a:gd name="connsiteX4" fmla="*/ 375 w 11338098"/>
              <a:gd name="connsiteY4" fmla="*/ 622387 h 3112578"/>
              <a:gd name="connsiteX0" fmla="*/ 375 w 11338098"/>
              <a:gd name="connsiteY0" fmla="*/ 10203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1020320 h 3510511"/>
              <a:gd name="connsiteX0" fmla="*/ 375 w 11338098"/>
              <a:gd name="connsiteY0" fmla="*/ 6647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64720 h 3510511"/>
              <a:gd name="connsiteX0" fmla="*/ 375 w 11338098"/>
              <a:gd name="connsiteY0" fmla="*/ 605454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05454 h 3510511"/>
              <a:gd name="connsiteX0" fmla="*/ 375 w 11338098"/>
              <a:gd name="connsiteY0" fmla="*/ 707054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707054 h 3612111"/>
              <a:gd name="connsiteX0" fmla="*/ 375 w 11338098"/>
              <a:gd name="connsiteY0" fmla="*/ 571588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571588 h 361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8098" h="3612111">
                <a:moveTo>
                  <a:pt x="375" y="571588"/>
                </a:moveTo>
                <a:lnTo>
                  <a:pt x="11176715" y="0"/>
                </a:lnTo>
                <a:lnTo>
                  <a:pt x="11338098" y="3008104"/>
                </a:lnTo>
                <a:lnTo>
                  <a:pt x="8841" y="3612111"/>
                </a:lnTo>
                <a:cubicBezTo>
                  <a:pt x="11663" y="2906225"/>
                  <a:pt x="-2447" y="1277474"/>
                  <a:pt x="375" y="571588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420000">
            <a:off x="510442" y="3233195"/>
            <a:ext cx="10176148" cy="13469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/>
            <a:r>
              <a:rPr lang="en-US" sz="7400">
                <a:solidFill>
                  <a:schemeClr val="bg1"/>
                </a:solidFill>
              </a:rPr>
              <a:t>Diwrnod Shwmae s’umae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 rot="21420000">
            <a:off x="549847" y="4377417"/>
            <a:ext cx="10176149" cy="5503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defTabSz="914400"/>
            <a:r>
              <a:rPr lang="en-US" sz="2800">
                <a:solidFill>
                  <a:schemeClr val="bg1"/>
                </a:solidFill>
              </a:rPr>
              <a:t>15ed o hYdref 2020</a:t>
            </a:r>
          </a:p>
        </p:txBody>
      </p:sp>
      <p:pic>
        <p:nvPicPr>
          <p:cNvPr id="1026" name="Picture 2" descr="Ysgol Gyfun Gymraeg Plasmawr (Fees &amp; Reviews) Cardiff, United Kingdom,  Wales, Pentrebane Road, Fairwater">
            <a:extLst>
              <a:ext uri="{FF2B5EF4-FFF2-40B4-BE49-F238E27FC236}">
                <a16:creationId xmlns:a16="http://schemas.microsoft.com/office/drawing/2014/main" id="{B1C16DE4-64ED-45F3-B366-4E2A6F427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3" r="-3" b="18968"/>
          <a:stretch/>
        </p:blipFill>
        <p:spPr bwMode="auto">
          <a:xfrm rot="21420000">
            <a:off x="384910" y="558668"/>
            <a:ext cx="3335061" cy="240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Llun 4" descr="\\ygpdc1\DD$\My Pictures\Tafod.jpg">
            <a:extLst>
              <a:ext uri="{FF2B5EF4-FFF2-40B4-BE49-F238E27FC236}">
                <a16:creationId xmlns:a16="http://schemas.microsoft.com/office/drawing/2014/main" id="{A05C3D7B-BD3D-41E0-B20E-1DC6EB663ED6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r="-1" b="24775"/>
          <a:stretch/>
        </p:blipFill>
        <p:spPr bwMode="auto">
          <a:xfrm rot="43020000">
            <a:off x="3828293" y="149549"/>
            <a:ext cx="3335061" cy="2406798"/>
          </a:xfrm>
          <a:prstGeom prst="rect">
            <a:avLst/>
          </a:prstGeom>
          <a:noFill/>
        </p:spPr>
      </p:pic>
      <p:pic>
        <p:nvPicPr>
          <p:cNvPr id="5" name="Picture 2" descr="http://www.shwmae.cymru/wp-content/uploads/2013/12/SHWMAE-SUMAI-heb-diwrnod_day-298x300.jpg">
            <a:extLst>
              <a:ext uri="{FF2B5EF4-FFF2-40B4-BE49-F238E27FC236}">
                <a16:creationId xmlns:a16="http://schemas.microsoft.com/office/drawing/2014/main" id="{78DD04BB-396D-45FE-A1A9-1EE6176185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1" r="-4" b="10260"/>
          <a:stretch/>
        </p:blipFill>
        <p:spPr bwMode="auto">
          <a:xfrm rot="64620000">
            <a:off x="7289935" y="194832"/>
            <a:ext cx="3335060" cy="240679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5" name="5-Point Star 18">
            <a:extLst>
              <a:ext uri="{FF2B5EF4-FFF2-40B4-BE49-F238E27FC236}">
                <a16:creationId xmlns:a16="http://schemas.microsoft.com/office/drawing/2014/main" id="{A6DB20F5-4396-4678-81EE-EC7646701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0285" y="5111356"/>
            <a:ext cx="515252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B87A562-2C86-447C-9CC0-1C67176D57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8966" y="16982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29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0"/>
    </mc:Choice>
    <mc:Fallback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 useBgFill="1">
        <p:nvSpPr>
          <p:cNvPr id="20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0" y="0"/>
            <a:ext cx="11680766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6306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7308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757" y="293317"/>
            <a:ext cx="11364154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8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0285" y="5111356"/>
            <a:ext cx="515252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 rot="21420000">
            <a:off x="562116" y="655592"/>
            <a:ext cx="5427075" cy="3278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/>
            <a:r>
              <a:rPr lang="en-US" sz="6200" dirty="0" err="1"/>
              <a:t>Diwrnodau</a:t>
            </a:r>
            <a:r>
              <a:rPr lang="en-US" sz="6200" dirty="0"/>
              <a:t> </a:t>
            </a:r>
            <a:r>
              <a:rPr lang="en-US" sz="6200" dirty="0" err="1"/>
              <a:t>Shwmae</a:t>
            </a:r>
            <a:r>
              <a:rPr lang="en-US" sz="6200" dirty="0"/>
              <a:t> </a:t>
            </a:r>
            <a:r>
              <a:rPr lang="en-US" sz="6200" dirty="0" err="1"/>
              <a:t>s’umae</a:t>
            </a:r>
            <a:r>
              <a:rPr lang="en-US" sz="6200" dirty="0"/>
              <a:t> y </a:t>
            </a:r>
            <a:r>
              <a:rPr lang="en-US" sz="6200" dirty="0" err="1"/>
              <a:t>gorffennol</a:t>
            </a:r>
            <a:r>
              <a:rPr lang="en-US" sz="6200" dirty="0"/>
              <a:t> ….</a:t>
            </a:r>
          </a:p>
        </p:txBody>
      </p:sp>
      <p:pic>
        <p:nvPicPr>
          <p:cNvPr id="4" name="Picture 2" descr="http://www.shwmae.cymru/wp-content/uploads/2013/12/SHWMAE-SUMAI-heb-diwrnod_day-298x300.jpg">
            <a:extLst>
              <a:ext uri="{FF2B5EF4-FFF2-40B4-BE49-F238E27FC236}">
                <a16:creationId xmlns:a16="http://schemas.microsoft.com/office/drawing/2014/main" id="{76E3FC43-8E1C-4D76-80FE-1101AC1A9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1" r="-4" b="10260"/>
          <a:stretch/>
        </p:blipFill>
        <p:spPr bwMode="auto">
          <a:xfrm rot="86220000">
            <a:off x="6436164" y="762296"/>
            <a:ext cx="4207121" cy="303616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8D2AB4E-2308-49C9-A57F-5F90E2A67E33}"/>
              </a:ext>
            </a:extLst>
          </p:cNvPr>
          <p:cNvSpPr/>
          <p:nvPr/>
        </p:nvSpPr>
        <p:spPr>
          <a:xfrm>
            <a:off x="5337660" y="4692165"/>
            <a:ext cx="2565879" cy="1083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hlinkClick r:id="rId7"/>
              </a:rPr>
              <a:t>https://www.youtube.com/watch?v=8NNTv3lQD30</a:t>
            </a:r>
            <a:endParaRPr lang="en-GB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285AC41-2DFA-48F6-B5F1-DA8845A41383}"/>
              </a:ext>
            </a:extLst>
          </p:cNvPr>
          <p:cNvSpPr/>
          <p:nvPr/>
        </p:nvSpPr>
        <p:spPr>
          <a:xfrm>
            <a:off x="8227723" y="4560755"/>
            <a:ext cx="2565879" cy="1083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hlinkClick r:id="rId8"/>
              </a:rPr>
              <a:t>https://www.youtube.com/watch?v=7kHzL3fV7hc</a:t>
            </a:r>
            <a:endParaRPr lang="en-GB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988DDC5-8ED8-4B31-ADB2-6748F38BD0BE}"/>
              </a:ext>
            </a:extLst>
          </p:cNvPr>
          <p:cNvSpPr/>
          <p:nvPr/>
        </p:nvSpPr>
        <p:spPr>
          <a:xfrm>
            <a:off x="2264148" y="4739134"/>
            <a:ext cx="2565879" cy="1083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hlinkClick r:id="rId9"/>
              </a:rPr>
              <a:t>https://www.youtube.com/watch?v=LXI8q5JMAWI</a:t>
            </a:r>
            <a:endParaRPr lang="en-GB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6F6187C-31A8-487D-803B-72017960A2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68903" y="26625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20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Beth yw’r diwrnod?</a:t>
            </a:r>
          </a:p>
        </p:txBody>
      </p:sp>
      <p:sp>
        <p:nvSpPr>
          <p:cNvPr id="3" name="Dalfan Cynnwys 2"/>
          <p:cNvSpPr>
            <a:spLocks noGrp="1"/>
          </p:cNvSpPr>
          <p:nvPr>
            <p:ph sz="quarter" idx="13"/>
          </p:nvPr>
        </p:nvSpPr>
        <p:spPr>
          <a:xfrm>
            <a:off x="333772" y="1628800"/>
            <a:ext cx="10743850" cy="3888432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Dathlwyd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Diwrnod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Shwmae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Sumae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cyntaf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Hydref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15ed, 2013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hybu’r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syniad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ddechrau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sgwrs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gyda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shwmae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su’mae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shwdi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Nôd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diwrnod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yw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dangos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bod 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Gymraeg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perthyn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bawb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siaradwyr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rhugl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dysgwyr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ydych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swil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Cymraeg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Mae’r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Diwrnod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cael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ddathlu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Bob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blwyddyn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erbyn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15fed 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Hydref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y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148D4C4-6492-42FD-802A-49F7B4296E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796" y="31750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1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"/>
    </mc:Choice>
    <mc:Fallback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Pwy sy’n dathlu’r diwrnod?</a:t>
            </a:r>
          </a:p>
        </p:txBody>
      </p:sp>
      <p:sp>
        <p:nvSpPr>
          <p:cNvPr id="3" name="Dalfan Cynnwys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y-GB" sz="2800" b="1" dirty="0">
                <a:latin typeface="Arial" panose="020B0604020202020204" pitchFamily="34" charset="0"/>
                <a:cs typeface="Arial" panose="020B0604020202020204" pitchFamily="34" charset="0"/>
              </a:rPr>
              <a:t>CHI!</a:t>
            </a:r>
            <a:r>
              <a:rPr lang="cy-GB" sz="2800" dirty="0">
                <a:latin typeface="Arial" panose="020B0604020202020204" pitchFamily="34" charset="0"/>
                <a:cs typeface="Arial" panose="020B0604020202020204" pitchFamily="34" charset="0"/>
              </a:rPr>
              <a:t>  Cyfle i gael hwyl a rhannu’r iaith </a:t>
            </a:r>
          </a:p>
          <a:p>
            <a:r>
              <a:rPr lang="cy-GB" sz="2800" dirty="0">
                <a:latin typeface="Arial" panose="020B0604020202020204" pitchFamily="34" charset="0"/>
                <a:cs typeface="Arial" panose="020B0604020202020204" pitchFamily="34" charset="0"/>
              </a:rPr>
              <a:t>Yn y gorffennol dathlodd ysgolion, bwytai a gorsafoedd radio y diwrnod dros Gymru gyda digwyddiadau yn digwydd yn Lloegr, Ewrop a’ r Ariannin.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3ACB049-7D65-4BB0-914E-7B4C8FEBD8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9222" y="25697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49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2E33-AB32-4978-8A75-230516F9A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58" y="188640"/>
            <a:ext cx="4616743" cy="23762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600" dirty="0" err="1"/>
              <a:t>Dathliad</a:t>
            </a:r>
            <a:r>
              <a:rPr lang="en-US" sz="3600" dirty="0"/>
              <a:t> </a:t>
            </a:r>
            <a:r>
              <a:rPr lang="en-US" sz="3600" dirty="0" err="1"/>
              <a:t>rhithiol</a:t>
            </a:r>
            <a:r>
              <a:rPr lang="en-US" sz="3600" dirty="0"/>
              <a:t> Ysgol </a:t>
            </a:r>
            <a:r>
              <a:rPr lang="en-US" sz="3600" dirty="0" err="1"/>
              <a:t>Plasmawr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 err="1"/>
              <a:t>Dydd</a:t>
            </a:r>
            <a:r>
              <a:rPr lang="en-US" sz="3600" dirty="0"/>
              <a:t> </a:t>
            </a:r>
            <a:r>
              <a:rPr lang="en-US" sz="3600" dirty="0" err="1"/>
              <a:t>Iau</a:t>
            </a:r>
            <a:r>
              <a:rPr lang="en-US" sz="3600" dirty="0"/>
              <a:t> 15ed o </a:t>
            </a:r>
            <a:r>
              <a:rPr lang="en-US" sz="3600" dirty="0" err="1"/>
              <a:t>hyDREF</a:t>
            </a:r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CE2514-B7F8-4CF1-87AA-0D74AA627E1E}"/>
              </a:ext>
            </a:extLst>
          </p:cNvPr>
          <p:cNvSpPr txBox="1"/>
          <p:nvPr/>
        </p:nvSpPr>
        <p:spPr>
          <a:xfrm>
            <a:off x="685640" y="2063396"/>
            <a:ext cx="4211048" cy="3165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2400" cap="all" dirty="0" err="1"/>
              <a:t>Tynnwch</a:t>
            </a:r>
            <a:r>
              <a:rPr lang="en-US" sz="2400" cap="all" dirty="0"/>
              <a:t> </a:t>
            </a:r>
            <a:r>
              <a:rPr lang="en-US" sz="2400" cap="all" dirty="0" err="1"/>
              <a:t>lun</a:t>
            </a:r>
            <a:r>
              <a:rPr lang="en-US" sz="2400" cap="all" dirty="0"/>
              <a:t> </a:t>
            </a:r>
            <a:r>
              <a:rPr lang="en-US" sz="2400" cap="all" dirty="0" err="1"/>
              <a:t>gyda</a:t>
            </a:r>
            <a:r>
              <a:rPr lang="en-US" sz="2400" cap="all" dirty="0"/>
              <a:t> </a:t>
            </a:r>
            <a:r>
              <a:rPr lang="en-US" sz="2400" cap="all" dirty="0" err="1"/>
              <a:t>phapur</a:t>
            </a:r>
            <a:r>
              <a:rPr lang="en-US" sz="2400" cap="all" dirty="0"/>
              <a:t> </a:t>
            </a:r>
            <a:r>
              <a:rPr lang="en-US" sz="2400" cap="all" dirty="0" err="1"/>
              <a:t>yn</a:t>
            </a:r>
            <a:r>
              <a:rPr lang="en-US" sz="2400" cap="all" dirty="0"/>
              <a:t> nodi </a:t>
            </a:r>
            <a:r>
              <a:rPr lang="en-US" sz="2400" cap="all" dirty="0" err="1"/>
              <a:t>shwmae</a:t>
            </a:r>
            <a:r>
              <a:rPr lang="en-US" sz="2400" cap="all" dirty="0"/>
              <a:t> neu </a:t>
            </a:r>
            <a:r>
              <a:rPr lang="en-US" sz="2400" cap="all" dirty="0" err="1"/>
              <a:t>su’mae</a:t>
            </a:r>
            <a:r>
              <a:rPr lang="en-US" sz="2400" cap="all" dirty="0"/>
              <a:t> </a:t>
            </a:r>
            <a:r>
              <a:rPr lang="en-US" sz="2400" cap="all" dirty="0" err="1"/>
              <a:t>fel</a:t>
            </a:r>
            <a:r>
              <a:rPr lang="en-US" sz="2400" cap="all" dirty="0"/>
              <a:t> </a:t>
            </a:r>
            <a:r>
              <a:rPr lang="en-US" sz="2400" cap="all" dirty="0" err="1"/>
              <a:t>Mr</a:t>
            </a:r>
            <a:r>
              <a:rPr lang="en-US" sz="2400" cap="all" dirty="0"/>
              <a:t> Davies a Miss Ynyr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2400" cap="all" dirty="0" err="1"/>
              <a:t>Anfonwch</a:t>
            </a:r>
            <a:r>
              <a:rPr lang="en-US" sz="2400" cap="all" dirty="0"/>
              <a:t> </a:t>
            </a:r>
            <a:r>
              <a:rPr lang="en-US" sz="2400" cap="all" dirty="0" err="1"/>
              <a:t>eich</a:t>
            </a:r>
            <a:r>
              <a:rPr lang="en-US" sz="2400" cap="all" dirty="0"/>
              <a:t> </a:t>
            </a:r>
            <a:r>
              <a:rPr lang="en-US" sz="2400" cap="all" dirty="0" err="1"/>
              <a:t>lluniau</a:t>
            </a:r>
            <a:r>
              <a:rPr lang="en-US" sz="2400" cap="all" dirty="0"/>
              <a:t> at </a:t>
            </a:r>
            <a:r>
              <a:rPr lang="en-US" sz="2400" cap="all" dirty="0" err="1"/>
              <a:t>drydar</a:t>
            </a:r>
            <a:r>
              <a:rPr lang="en-US" sz="2400" cap="all" dirty="0"/>
              <a:t> @tafodplasmawr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0BF3F3E-6BE3-4A42-8A87-A072F07F5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1332" y="457200"/>
            <a:ext cx="5822542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www.shwmae.cymru/wp-content/uploads/2013/12/SHWMAE-SUMAI-heb-diwrnod_day-298x300.jpg">
            <a:extLst>
              <a:ext uri="{FF2B5EF4-FFF2-40B4-BE49-F238E27FC236}">
                <a16:creationId xmlns:a16="http://schemas.microsoft.com/office/drawing/2014/main" id="{7BBC04CF-6243-4CA9-8374-C50F4A8BE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3" r="-1" b="7125"/>
          <a:stretch/>
        </p:blipFill>
        <p:spPr bwMode="auto">
          <a:xfrm rot="86400000">
            <a:off x="5611734" y="685800"/>
            <a:ext cx="2613483" cy="205119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051" name="id-B166611C-3BC4-4567-B1C8-23DC019F1387" descr="Image.jpeg">
            <a:extLst>
              <a:ext uri="{FF2B5EF4-FFF2-40B4-BE49-F238E27FC236}">
                <a16:creationId xmlns:a16="http://schemas.microsoft.com/office/drawing/2014/main" id="{45032609-786A-4002-91FE-BD3E7BDF0A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3" b="-5"/>
          <a:stretch/>
        </p:blipFill>
        <p:spPr bwMode="auto">
          <a:xfrm>
            <a:off x="8345939" y="683156"/>
            <a:ext cx="2608105" cy="205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id-E3D74433-8939-4E99-8AD6-6332BB21B58F" descr="Image.jpeg">
            <a:extLst>
              <a:ext uri="{FF2B5EF4-FFF2-40B4-BE49-F238E27FC236}">
                <a16:creationId xmlns:a16="http://schemas.microsoft.com/office/drawing/2014/main" id="{35E7AF52-7EDE-4BED-9BFA-FB0555067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8" b="6"/>
          <a:stretch/>
        </p:blipFill>
        <p:spPr bwMode="auto">
          <a:xfrm>
            <a:off x="5616803" y="2857795"/>
            <a:ext cx="2613484" cy="205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picture containing bird&#10;&#10;Description automatically generated">
            <a:extLst>
              <a:ext uri="{FF2B5EF4-FFF2-40B4-BE49-F238E27FC236}">
                <a16:creationId xmlns:a16="http://schemas.microsoft.com/office/drawing/2014/main" id="{12247E7B-1BD3-4BA4-9201-220498A1762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9" r="2" b="10615"/>
          <a:stretch/>
        </p:blipFill>
        <p:spPr>
          <a:xfrm rot="21600000">
            <a:off x="8345940" y="2857795"/>
            <a:ext cx="2608105" cy="205119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FBA8135-D613-43BE-9985-0CB3B8523B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96643" y="16959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99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0"/>
    </mc:Choice>
    <mc:Fallback>
      <p:transition spd="slow" advClick="0" advTm="5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0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grpSp>
        <p:nvGrpSpPr>
          <p:cNvPr id="23" name="Group 12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0" y="0"/>
            <a:ext cx="12002223" cy="6644081"/>
            <a:chOff x="-25397" y="0"/>
            <a:chExt cx="12005350" cy="6644081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Picture 5" descr="Chart, table, treemap chart&#10;&#10;Description automatically generated">
            <a:extLst>
              <a:ext uri="{FF2B5EF4-FFF2-40B4-BE49-F238E27FC236}">
                <a16:creationId xmlns:a16="http://schemas.microsoft.com/office/drawing/2014/main" id="{AC39C97B-BE7B-4C5F-B780-AE052A22B45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8" t="30045" r="22233" b="16392"/>
          <a:stretch/>
        </p:blipFill>
        <p:spPr>
          <a:xfrm>
            <a:off x="2196799" y="321012"/>
            <a:ext cx="7324617" cy="4980583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13E444E-9B57-4583-8CF5-FC4FEE4055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3991" y="19486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79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5000">
        <p:fade/>
      </p:transition>
    </mc:Choice>
    <mc:Fallback>
      <p:transition spd="med" advClick="0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lfan Cynnwys 2"/>
          <p:cNvSpPr>
            <a:spLocks noGrp="1"/>
          </p:cNvSpPr>
          <p:nvPr>
            <p:ph sz="quarter" idx="13"/>
          </p:nvPr>
        </p:nvSpPr>
        <p:spPr>
          <a:xfrm>
            <a:off x="685622" y="1052737"/>
            <a:ext cx="4950120" cy="4312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Dyma dDiwrnod i ymfalchÏo yn ein hiaith a’n diwylliant! Gwnewch ymdrech yn ystod y dydd i ddechrau pob sgwrs gyda shwmae!!</a:t>
            </a:r>
          </a:p>
          <a:p>
            <a:pPr marL="0" indent="0">
              <a:buNone/>
            </a:pPr>
            <a:endParaRPr lang="cy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y-GB" sz="2400" b="1" dirty="0">
                <a:latin typeface="Arial" panose="020B0604020202020204" pitchFamily="34" charset="0"/>
                <a:cs typeface="Arial" panose="020B0604020202020204" pitchFamily="34" charset="0"/>
              </a:rPr>
              <a:t>Mwynhewch!!</a:t>
            </a:r>
          </a:p>
          <a:p>
            <a:pPr marL="0" indent="0">
              <a:buNone/>
            </a:pPr>
            <a:endParaRPr lang="cy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www.shwmae.cymru/wp-content/uploads/2013/12/SHWMAE-SUMAI-heb-diwrnod_day-298x3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" r="1" b="1"/>
          <a:stretch/>
        </p:blipFill>
        <p:spPr bwMode="auto">
          <a:xfrm>
            <a:off x="6092822" y="10"/>
            <a:ext cx="5308807" cy="5301586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E4AD089-66D7-4184-B8CE-E184944DA8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5622" y="47667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15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223</Words>
  <Application>Microsoft Office PowerPoint</Application>
  <PresentationFormat>Personol</PresentationFormat>
  <Paragraphs>20</Paragraphs>
  <Slides>7</Slides>
  <Notes>1</Notes>
  <HiddenSlides>0</HiddenSlides>
  <MMClips>7</MMClips>
  <ScaleCrop>false</ScaleCrop>
  <HeadingPairs>
    <vt:vector size="6" baseType="variant">
      <vt:variant>
        <vt:lpstr>Ffontiau a Ddefnyddiwyd</vt:lpstr>
      </vt:variant>
      <vt:variant>
        <vt:i4>3</vt:i4>
      </vt:variant>
      <vt:variant>
        <vt:lpstr>Thema</vt:lpstr>
      </vt:variant>
      <vt:variant>
        <vt:i4>1</vt:i4>
      </vt:variant>
      <vt:variant>
        <vt:lpstr>Teitlau Sleidiau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Impact</vt:lpstr>
      <vt:lpstr>Main Event</vt:lpstr>
      <vt:lpstr>Diwrnod Shwmae s’umae</vt:lpstr>
      <vt:lpstr>Diwrnodau Shwmae s’umae y gorffennol ….</vt:lpstr>
      <vt:lpstr>Beth yw’r diwrnod?</vt:lpstr>
      <vt:lpstr>Pwy sy’n dathlu’r diwrnod?</vt:lpstr>
      <vt:lpstr>Dathliad rhithiol Ysgol Plasmawr  Dydd Iau 15ed o hyDREF</vt:lpstr>
      <vt:lpstr>Cyflwyniad PowerPoint</vt:lpstr>
      <vt:lpstr>Cyflwyniad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Diwrnod Shwmae s’umae</dc:title>
  <dc:creator>Erin Ynyr</dc:creator>
  <cp:lastModifiedBy>Kevin Griffiths</cp:lastModifiedBy>
  <cp:revision>7</cp:revision>
  <dcterms:created xsi:type="dcterms:W3CDTF">2020-10-12T15:19:34Z</dcterms:created>
  <dcterms:modified xsi:type="dcterms:W3CDTF">2020-10-13T13:38:17Z</dcterms:modified>
</cp:coreProperties>
</file>